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3"/>
  </p:notesMasterIdLst>
  <p:sldIdLst>
    <p:sldId id="271" r:id="rId2"/>
    <p:sldId id="272" r:id="rId3"/>
    <p:sldId id="392" r:id="rId4"/>
    <p:sldId id="401" r:id="rId5"/>
    <p:sldId id="402" r:id="rId6"/>
    <p:sldId id="403" r:id="rId7"/>
    <p:sldId id="393" r:id="rId8"/>
    <p:sldId id="404" r:id="rId9"/>
    <p:sldId id="394" r:id="rId10"/>
    <p:sldId id="395" r:id="rId11"/>
    <p:sldId id="396" r:id="rId12"/>
    <p:sldId id="397" r:id="rId13"/>
    <p:sldId id="449" r:id="rId14"/>
    <p:sldId id="433" r:id="rId15"/>
    <p:sldId id="434" r:id="rId16"/>
    <p:sldId id="418" r:id="rId17"/>
    <p:sldId id="419" r:id="rId18"/>
    <p:sldId id="420" r:id="rId19"/>
    <p:sldId id="421" r:id="rId20"/>
    <p:sldId id="422" r:id="rId21"/>
    <p:sldId id="423" r:id="rId22"/>
    <p:sldId id="424" r:id="rId23"/>
    <p:sldId id="425" r:id="rId24"/>
    <p:sldId id="426" r:id="rId25"/>
    <p:sldId id="427" r:id="rId26"/>
    <p:sldId id="428" r:id="rId27"/>
    <p:sldId id="429" r:id="rId28"/>
    <p:sldId id="430" r:id="rId29"/>
    <p:sldId id="431" r:id="rId30"/>
    <p:sldId id="432" r:id="rId31"/>
    <p:sldId id="439" r:id="rId32"/>
    <p:sldId id="440" r:id="rId33"/>
    <p:sldId id="441" r:id="rId34"/>
    <p:sldId id="442" r:id="rId35"/>
    <p:sldId id="443" r:id="rId36"/>
    <p:sldId id="444" r:id="rId37"/>
    <p:sldId id="445" r:id="rId38"/>
    <p:sldId id="446" r:id="rId39"/>
    <p:sldId id="447" r:id="rId40"/>
    <p:sldId id="448" r:id="rId41"/>
    <p:sldId id="486" r:id="rId42"/>
    <p:sldId id="435" r:id="rId43"/>
    <p:sldId id="436" r:id="rId44"/>
    <p:sldId id="437" r:id="rId45"/>
    <p:sldId id="487" r:id="rId46"/>
    <p:sldId id="451" r:id="rId47"/>
    <p:sldId id="452" r:id="rId48"/>
    <p:sldId id="453" r:id="rId49"/>
    <p:sldId id="454" r:id="rId50"/>
    <p:sldId id="455" r:id="rId51"/>
    <p:sldId id="456" r:id="rId52"/>
    <p:sldId id="457" r:id="rId53"/>
    <p:sldId id="458" r:id="rId54"/>
    <p:sldId id="459" r:id="rId55"/>
    <p:sldId id="460" r:id="rId56"/>
    <p:sldId id="463" r:id="rId57"/>
    <p:sldId id="461" r:id="rId58"/>
    <p:sldId id="464" r:id="rId59"/>
    <p:sldId id="465" r:id="rId60"/>
    <p:sldId id="466" r:id="rId61"/>
    <p:sldId id="467" r:id="rId62"/>
    <p:sldId id="468" r:id="rId63"/>
    <p:sldId id="469" r:id="rId64"/>
    <p:sldId id="470" r:id="rId65"/>
    <p:sldId id="471" r:id="rId66"/>
    <p:sldId id="472" r:id="rId67"/>
    <p:sldId id="473" r:id="rId68"/>
    <p:sldId id="474" r:id="rId69"/>
    <p:sldId id="475" r:id="rId70"/>
    <p:sldId id="476" r:id="rId71"/>
    <p:sldId id="477" r:id="rId72"/>
    <p:sldId id="478" r:id="rId73"/>
    <p:sldId id="479" r:id="rId74"/>
    <p:sldId id="481" r:id="rId75"/>
    <p:sldId id="483" r:id="rId76"/>
    <p:sldId id="482" r:id="rId77"/>
    <p:sldId id="484" r:id="rId78"/>
    <p:sldId id="485" r:id="rId79"/>
    <p:sldId id="438" r:id="rId80"/>
    <p:sldId id="450" r:id="rId81"/>
    <p:sldId id="399" r:id="rId8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98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5D836-DCAB-4D66-B76B-BDE9B441617E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3B08F-59C0-422B-A5B8-C0D53DF5A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397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fld id="{C0630CF0-BC02-426C-B136-561BCEFB0FA1}" type="slidenum">
              <a:rPr lang="en-US" altLang="zh-TW" sz="1200" smtClean="0"/>
              <a:pPr/>
              <a:t>1</a:t>
            </a:fld>
            <a:endParaRPr lang="en-US" altLang="zh-TW" sz="1200" smtClean="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323338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10363200" cy="2127250"/>
          </a:xfrm>
        </p:spPr>
        <p:txBody>
          <a:bodyPr/>
          <a:lstStyle>
            <a:lvl1pPr algn="ctr">
              <a:defRPr sz="58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zh-TW" dirty="0"/>
          </a:p>
        </p:txBody>
      </p:sp>
      <p:sp>
        <p:nvSpPr>
          <p:cNvPr id="515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270250"/>
            <a:ext cx="8534400" cy="2209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r>
              <a:rPr lang="ko-KR" altLang="en-US" smtClean="0"/>
              <a:t>마스터 부제목 스타일 편집</a:t>
            </a:r>
            <a:endParaRPr lang="en-US" altLang="zh-TW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679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710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26400" cy="5853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305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7747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268413"/>
            <a:ext cx="5384800" cy="4862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600" y="1268413"/>
            <a:ext cx="5384800" cy="23542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197600" y="3775075"/>
            <a:ext cx="5384800" cy="2355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59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723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16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268413"/>
            <a:ext cx="5384800" cy="4862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268413"/>
            <a:ext cx="5384800" cy="4862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30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138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half" idx="1"/>
          </p:nvPr>
        </p:nvSpPr>
        <p:spPr>
          <a:xfrm>
            <a:off x="609600" y="1295287"/>
            <a:ext cx="10972800" cy="4862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40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sz="half" idx="1"/>
          </p:nvPr>
        </p:nvSpPr>
        <p:spPr>
          <a:xfrm>
            <a:off x="609600" y="1295287"/>
            <a:ext cx="10972800" cy="4862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7747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530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54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755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zh-TW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68413"/>
            <a:ext cx="10972800" cy="486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zh-TW" smtClean="0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kumimoji="0" sz="1000">
                <a:latin typeface="+mn-lt"/>
              </a:defRPr>
            </a:lvl1pPr>
          </a:lstStyle>
          <a:p>
            <a:fld id="{D9670538-6A58-41A5-B170-E1CC6B03D650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514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kumimoji="0" sz="1000"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514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56967" y="623728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kumimoji="0" sz="1000">
                <a:latin typeface="맑은 고딕" panose="020B0503020000020004" pitchFamily="50" charset="-127"/>
              </a:defRPr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31" name="Line 15"/>
          <p:cNvSpPr>
            <a:spLocks noChangeShapeType="1"/>
          </p:cNvSpPr>
          <p:nvPr/>
        </p:nvSpPr>
        <p:spPr bwMode="auto">
          <a:xfrm>
            <a:off x="0" y="1125538"/>
            <a:ext cx="1219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51781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新細明體" pitchFamily="18" charset="-12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新細明體" pitchFamily="18" charset="-12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新細明體" pitchFamily="18" charset="-12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新細明體" pitchFamily="18" charset="-12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aramond" pitchFamily="18" charset="0"/>
          <a:ea typeface="新細明體" pitchFamily="18" charset="-12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aramond" pitchFamily="18" charset="0"/>
          <a:ea typeface="新細明體" pitchFamily="18" charset="-12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aramond" pitchFamily="18" charset="0"/>
          <a:ea typeface="新細明體" pitchFamily="18" charset="-12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aramond" pitchFamily="18" charset="0"/>
          <a:ea typeface="新細明體" pitchFamily="18" charset="-12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p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ESuctdE9vM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watch?v=6XvmhE1J9PY#t=19" TargetMode="External"/><Relationship Id="rId4" Type="http://schemas.openxmlformats.org/officeDocument/2006/relationships/image" Target="../media/image4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HZxmcP-CHI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bQilo5ecSX4" TargetMode="External"/><Relationship Id="rId4" Type="http://schemas.openxmlformats.org/officeDocument/2006/relationships/image" Target="../media/image49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org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s://opentutorials.org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ysw.or.kr/repo/bbc/170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hyperlink" Target="http://www.playsw.or.kr/repo/bbc/171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scratch.mit.edu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hyperlink" Target="https://scratch.mit.edu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s://developers.google.com/blockly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hyperlink" Target="https://www.arduino.cc/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10"/>
          <p:cNvGrpSpPr>
            <a:grpSpLocks/>
          </p:cNvGrpSpPr>
          <p:nvPr/>
        </p:nvGrpSpPr>
        <p:grpSpPr bwMode="auto">
          <a:xfrm>
            <a:off x="1847851" y="642939"/>
            <a:ext cx="8532813" cy="2065337"/>
            <a:chOff x="0" y="0"/>
            <a:chExt cx="9158" cy="183"/>
          </a:xfrm>
        </p:grpSpPr>
        <p:sp>
          <p:nvSpPr>
            <p:cNvPr id="6149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9158" cy="1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kumimoji="1" sz="24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9pPr>
            </a:lstStyle>
            <a:p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ko-KR" altLang="en-US" sz="4400">
                <a:solidFill>
                  <a:schemeClr val="tx2"/>
                </a:solidFill>
                <a:latin typeface="Times New Roman" panose="02020603050405020304" pitchFamily="18" charset="0"/>
                <a:ea typeface="맑은 고딕" panose="020B0503020000020004" pitchFamily="50" charset="-127"/>
              </a:endParaRPr>
            </a:p>
          </p:txBody>
        </p:sp>
        <p:sp>
          <p:nvSpPr>
            <p:cNvPr id="6150" name="Rectangle 12"/>
            <p:cNvSpPr>
              <a:spLocks noChangeArrowheads="1"/>
            </p:cNvSpPr>
            <p:nvPr/>
          </p:nvSpPr>
          <p:spPr bwMode="auto">
            <a:xfrm>
              <a:off x="0" y="0"/>
              <a:ext cx="9158" cy="18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kumimoji="1" sz="24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ko-KR" sz="28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2017</a:t>
              </a:r>
              <a:r>
                <a:rPr kumimoji="0" lang="ko-KR" altLang="en-US" sz="28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학년도 </a:t>
              </a:r>
              <a:r>
                <a:rPr kumimoji="0" lang="en-US" altLang="ko-KR" sz="28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1</a:t>
              </a:r>
              <a:r>
                <a:rPr kumimoji="0" lang="ko-KR" altLang="en-US" sz="28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학기</a:t>
              </a:r>
              <a:endParaRPr kumimoji="0" lang="en-US" altLang="ko-KR" sz="2800" b="1" dirty="0">
                <a:solidFill>
                  <a:schemeClr val="tx2"/>
                </a:solidFill>
                <a:latin typeface="+mj-lt"/>
                <a:ea typeface="新細明體" pitchFamily="18" charset="-120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kumimoji="0" lang="en-US" altLang="ko-KR" sz="900" b="1" dirty="0">
                <a:solidFill>
                  <a:schemeClr val="tx2"/>
                </a:solidFill>
                <a:latin typeface="+mj-lt"/>
                <a:ea typeface="新細明體" pitchFamily="18" charset="-120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ko-KR" altLang="en-US" sz="44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컴퓨팅 사고와 문제 해결 </a:t>
              </a:r>
              <a:r>
                <a:rPr kumimoji="0" lang="en-US" altLang="ko-KR" sz="44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I</a:t>
              </a:r>
              <a:endParaRPr kumimoji="0" lang="en-US" altLang="ko-KR" sz="4400" b="1" dirty="0">
                <a:solidFill>
                  <a:schemeClr val="tx2"/>
                </a:solidFill>
                <a:latin typeface="+mj-lt"/>
                <a:ea typeface="新細明體" pitchFamily="18" charset="-120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ko-KR" sz="4400" b="1" dirty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Lecture Note #</a:t>
              </a:r>
              <a:r>
                <a:rPr kumimoji="0" lang="en-US" altLang="ko-KR" sz="44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02</a:t>
              </a:r>
              <a:endParaRPr kumimoji="0" lang="en-US" altLang="ko-KR" sz="4400" dirty="0">
                <a:solidFill>
                  <a:schemeClr val="tx2"/>
                </a:solidFill>
                <a:latin typeface="+mj-lt"/>
                <a:ea typeface="新細明體" pitchFamily="18" charset="-120"/>
              </a:endParaRPr>
            </a:p>
          </p:txBody>
        </p:sp>
      </p:grpSp>
      <p:sp>
        <p:nvSpPr>
          <p:cNvPr id="6147" name="Line 4"/>
          <p:cNvSpPr>
            <a:spLocks noChangeShapeType="1"/>
          </p:cNvSpPr>
          <p:nvPr/>
        </p:nvSpPr>
        <p:spPr bwMode="auto">
          <a:xfrm>
            <a:off x="1884364" y="2852738"/>
            <a:ext cx="82438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6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2927350" y="3860800"/>
            <a:ext cx="6400800" cy="1752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ko-KR" sz="2600" kern="1200" dirty="0" smtClean="0">
                <a:latin typeface="+mn-ea"/>
              </a:rPr>
              <a:t>2017</a:t>
            </a:r>
            <a:r>
              <a:rPr sz="2600" kern="1200" dirty="0" smtClean="0">
                <a:latin typeface="+mn-ea"/>
              </a:rPr>
              <a:t>년 </a:t>
            </a:r>
            <a:r>
              <a:rPr lang="en-US" sz="2600" kern="1200" dirty="0" smtClean="0">
                <a:latin typeface="+mn-ea"/>
              </a:rPr>
              <a:t>1</a:t>
            </a:r>
            <a:r>
              <a:rPr sz="2600" kern="1200" dirty="0" smtClean="0">
                <a:latin typeface="+mn-ea"/>
              </a:rPr>
              <a:t>학기</a:t>
            </a:r>
            <a:endParaRPr sz="2600" kern="1200" dirty="0">
              <a:latin typeface="+mn-ea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sz="2600" kern="1200" dirty="0">
                <a:latin typeface="+mn-ea"/>
              </a:rPr>
              <a:t>조용주</a:t>
            </a:r>
            <a:endParaRPr lang="en-US" altLang="ko-KR" sz="2600" kern="1200" dirty="0">
              <a:latin typeface="+mn-ea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ko-KR" sz="2600" dirty="0">
                <a:latin typeface="+mn-ea"/>
              </a:rPr>
              <a:t>ycho@smu.ac.kr</a:t>
            </a:r>
            <a:endParaRPr sz="2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9413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보조 기억장치</a:t>
            </a:r>
            <a:r>
              <a:rPr lang="en-US" altLang="ko-KR" dirty="0" smtClean="0"/>
              <a:t>(Secondary Memory)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휘발성인 주 기억장치를 보완하기 위해 만들어짐</a:t>
            </a:r>
            <a:endParaRPr lang="en-US" altLang="ko-KR" dirty="0" smtClean="0"/>
          </a:p>
          <a:p>
            <a:r>
              <a:rPr lang="ko-KR" altLang="en-US" dirty="0" smtClean="0"/>
              <a:t>컴퓨터의 전원이 끊어져도 기억장치에 있는 내용이 보존됨</a:t>
            </a:r>
            <a:endParaRPr lang="en-US" altLang="ko-KR" dirty="0" smtClean="0"/>
          </a:p>
          <a:p>
            <a:r>
              <a:rPr lang="ko-KR" altLang="en-US" dirty="0" smtClean="0"/>
              <a:t>일반 데스크톱 컴퓨터나 노트북에서는 하드 디스크 </a:t>
            </a:r>
            <a:r>
              <a:rPr lang="en-US" altLang="ko-KR" dirty="0" smtClean="0"/>
              <a:t>(Hard Disk Drive), SSD (Solid State Drive) </a:t>
            </a:r>
            <a:r>
              <a:rPr lang="ko-KR" altLang="en-US" dirty="0" smtClean="0"/>
              <a:t>등이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휴대폰에서는 주로 </a:t>
            </a:r>
            <a:r>
              <a:rPr lang="ko-KR" altLang="en-US" dirty="0" err="1" smtClean="0"/>
              <a:t>플래쉬</a:t>
            </a:r>
            <a:r>
              <a:rPr lang="ko-KR" altLang="en-US" dirty="0" smtClean="0"/>
              <a:t> 메모리가 사용됨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09" y="3293035"/>
            <a:ext cx="4398308" cy="30751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4" y="3293035"/>
            <a:ext cx="4787982" cy="2621990"/>
          </a:xfrm>
          <a:prstGeom prst="rect">
            <a:avLst/>
          </a:prstGeom>
        </p:spPr>
      </p:pic>
      <p:pic>
        <p:nvPicPr>
          <p:cNvPr id="6" name="Picture 3" descr="D:\작업완료\소프트웨어와컴퓨팅사고\소프트웨어와컴퓨팅사고_그림파일\1장\그림1-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751" y="3293035"/>
            <a:ext cx="2381919" cy="235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03959" y="618452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하드 디스크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257742" y="6130925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SSD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1796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개인용 컴퓨터의 하드웨어 구성</a:t>
            </a:r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1장\그림1-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464" y="1268413"/>
            <a:ext cx="6300066" cy="556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440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 </a:t>
            </a:r>
            <a:r>
              <a:rPr lang="ko-KR" altLang="en-US" dirty="0"/>
              <a:t>하드웨어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_x192212024" descr="EMB0000109444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28" y="1673509"/>
            <a:ext cx="11541504" cy="467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848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작업완료\소프트웨어와컴퓨팅사고\소프트웨어와컴퓨팅사고_그림파일\1장\그림1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154" y="1268413"/>
            <a:ext cx="5495798" cy="48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1.1.2 </a:t>
            </a:r>
            <a:r>
              <a:rPr lang="ko-KR" altLang="en-US" dirty="0" smtClean="0"/>
              <a:t>소프트웨어의 여러 가지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 dirty="0" err="1" smtClean="0"/>
              <a:t>바이오스</a:t>
            </a:r>
            <a:r>
              <a:rPr lang="ko-KR" altLang="en-US" dirty="0" smtClean="0"/>
              <a:t> 또는 </a:t>
            </a:r>
            <a:r>
              <a:rPr lang="en-US" altLang="ko-KR" dirty="0" smtClean="0"/>
              <a:t>UEFI (</a:t>
            </a:r>
            <a:r>
              <a:rPr lang="ko-KR" altLang="en-US" dirty="0" smtClean="0"/>
              <a:t>하드웨어</a:t>
            </a:r>
            <a:r>
              <a:rPr lang="en-US" altLang="ko-KR" dirty="0" smtClean="0"/>
              <a:t>? </a:t>
            </a:r>
            <a:r>
              <a:rPr lang="ko-KR" altLang="en-US" dirty="0" smtClean="0"/>
              <a:t>소프트웨어</a:t>
            </a:r>
            <a:r>
              <a:rPr lang="en-US" altLang="ko-KR" dirty="0" smtClean="0"/>
              <a:t>?)</a:t>
            </a:r>
          </a:p>
          <a:p>
            <a:pPr latinLnBrk="0"/>
            <a:r>
              <a:rPr lang="ko-KR" altLang="en-US" dirty="0"/>
              <a:t>소프트웨어는 다음의 </a:t>
            </a:r>
            <a:r>
              <a:rPr lang="en-US" altLang="ko-KR" dirty="0"/>
              <a:t>2</a:t>
            </a:r>
            <a:r>
              <a:rPr lang="ko-KR" altLang="en-US" dirty="0"/>
              <a:t>가지로 분류</a:t>
            </a:r>
          </a:p>
          <a:p>
            <a:pPr latinLnBrk="0"/>
            <a:r>
              <a:rPr lang="ko-KR" altLang="en-US" dirty="0" smtClean="0"/>
              <a:t>시스템 </a:t>
            </a:r>
            <a:r>
              <a:rPr lang="ko-KR" altLang="en-US" dirty="0"/>
              <a:t>소프트웨어</a:t>
            </a:r>
            <a:r>
              <a:rPr lang="en-US" altLang="ko-KR" dirty="0"/>
              <a:t>(system software)</a:t>
            </a:r>
            <a:endParaRPr lang="ko-KR" altLang="en-US" dirty="0"/>
          </a:p>
          <a:p>
            <a:pPr marL="0" indent="0" latinLnBrk="0">
              <a:buNone/>
            </a:pPr>
            <a:r>
              <a:rPr lang="ko-KR" altLang="en-US" dirty="0"/>
              <a:t>    컴퓨터 시스템을 가동시키는데 </a:t>
            </a:r>
            <a:endParaRPr lang="en-US" altLang="ko-KR" dirty="0"/>
          </a:p>
          <a:p>
            <a:pPr marL="0" indent="0" latinLnBrk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필수적인 운영체제 등</a:t>
            </a:r>
          </a:p>
          <a:p>
            <a:pPr latinLnBrk="0"/>
            <a:r>
              <a:rPr lang="ko-KR" altLang="en-US" dirty="0"/>
              <a:t>응용 소프트웨어</a:t>
            </a:r>
            <a:r>
              <a:rPr lang="en-US" altLang="ko-KR" dirty="0"/>
              <a:t>(applications software)</a:t>
            </a:r>
            <a:endParaRPr lang="ko-KR" altLang="en-US" dirty="0"/>
          </a:p>
          <a:p>
            <a:pPr marL="0" indent="0" latinLnBrk="0">
              <a:buNone/>
            </a:pPr>
            <a:r>
              <a:rPr lang="ko-KR" altLang="en-US" dirty="0"/>
              <a:t>    문서작성이나 게임 등 특정 분야의 </a:t>
            </a:r>
            <a:endParaRPr lang="en-US" altLang="ko-KR" dirty="0"/>
          </a:p>
          <a:p>
            <a:pPr marL="0" indent="0" latinLnBrk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업무 처리에 사용됨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2019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1250440" cy="774700"/>
          </a:xfrm>
        </p:spPr>
        <p:txBody>
          <a:bodyPr/>
          <a:lstStyle/>
          <a:p>
            <a:r>
              <a:rPr lang="ko-KR" altLang="en-US" dirty="0" err="1" smtClean="0"/>
              <a:t>바이오스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(BIOS-Basic </a:t>
            </a:r>
            <a:r>
              <a:rPr lang="en-US" altLang="ko-KR" dirty="0" err="1" smtClean="0"/>
              <a:t>Input/Output</a:t>
            </a:r>
            <a:r>
              <a:rPr lang="en-US" altLang="ko-KR" dirty="0" smtClean="0"/>
              <a:t> System)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컴퓨터를 움직이는데 필요한 프로그램 중에 </a:t>
            </a:r>
            <a:r>
              <a:rPr lang="en-US" altLang="ko-KR" dirty="0" smtClean="0"/>
              <a:t>BIOS</a:t>
            </a:r>
            <a:r>
              <a:rPr lang="ko-KR" altLang="en-US" dirty="0" smtClean="0"/>
              <a:t>라는 것이 있음</a:t>
            </a:r>
            <a:endParaRPr lang="en-US" altLang="ko-KR" dirty="0" smtClean="0"/>
          </a:p>
          <a:p>
            <a:r>
              <a:rPr lang="ko-KR" altLang="en-US" dirty="0" smtClean="0"/>
              <a:t>컴퓨터의 전원을 켰을 때 가장 먼저 동작하는 것이 </a:t>
            </a:r>
            <a:r>
              <a:rPr lang="en-US" altLang="ko-KR" dirty="0" smtClean="0"/>
              <a:t>BIOS</a:t>
            </a:r>
          </a:p>
          <a:p>
            <a:r>
              <a:rPr lang="ko-KR" altLang="en-US" dirty="0" err="1" smtClean="0"/>
              <a:t>바이오스가</a:t>
            </a:r>
            <a:r>
              <a:rPr lang="ko-KR" altLang="en-US" dirty="0" smtClean="0"/>
              <a:t> 하는 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컴퓨터를 구성하는 장치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메모리나 하드 디스크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등에 문제가 없는지 조사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컴퓨터에 접속되어 있는 입출력 장치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키보드나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모니터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사용할 수 있도록 해줌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운영체제를 실행</a:t>
            </a:r>
            <a:endParaRPr lang="en-US" altLang="ko-KR" dirty="0" smtClean="0"/>
          </a:p>
          <a:p>
            <a:r>
              <a:rPr lang="ko-KR" altLang="en-US" dirty="0" err="1" smtClean="0"/>
              <a:t>바이오스는</a:t>
            </a:r>
            <a:r>
              <a:rPr lang="ko-KR" altLang="en-US" dirty="0" smtClean="0"/>
              <a:t> 컴퓨터 안에 있는 </a:t>
            </a:r>
            <a:r>
              <a:rPr lang="en-US" altLang="ko-KR" dirty="0" smtClean="0"/>
              <a:t>ROM(Read Only Memory)</a:t>
            </a:r>
            <a:r>
              <a:rPr lang="ko-KR" altLang="en-US" dirty="0" smtClean="0"/>
              <a:t>이라는 특수 장치에 내장되어 있음</a:t>
            </a:r>
            <a:r>
              <a:rPr lang="en-US" altLang="ko-KR" dirty="0" smtClean="0"/>
              <a:t>. ROM</a:t>
            </a:r>
            <a:r>
              <a:rPr lang="ko-KR" altLang="en-US" dirty="0" smtClean="0"/>
              <a:t>은 전원을 꺼도 내용이 사라지지 않는 특별한 기억장치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78" y="4816443"/>
            <a:ext cx="5874182" cy="197085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106627" y="5362845"/>
            <a:ext cx="28936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dirty="0" smtClean="0"/>
              <a:t>Award/Ami </a:t>
            </a:r>
            <a:r>
              <a:rPr lang="ko-KR" altLang="en-US" dirty="0" err="1" smtClean="0"/>
              <a:t>바이오스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나무위키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4111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1241386" cy="774700"/>
          </a:xfrm>
        </p:spPr>
        <p:txBody>
          <a:bodyPr/>
          <a:lstStyle/>
          <a:p>
            <a:r>
              <a:rPr lang="en-US" altLang="ko-KR" dirty="0" smtClean="0"/>
              <a:t>UEFI (Unified Extensible Firmware Interface)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바이오스를</a:t>
            </a:r>
            <a:r>
              <a:rPr lang="ko-KR" altLang="en-US" dirty="0" smtClean="0"/>
              <a:t> 대체하는 </a:t>
            </a:r>
            <a:r>
              <a:rPr lang="ko-KR" altLang="en-US" dirty="0" err="1" smtClean="0"/>
              <a:t>펌웨어</a:t>
            </a:r>
            <a:r>
              <a:rPr lang="ko-KR" altLang="en-US" dirty="0" smtClean="0"/>
              <a:t> 규격</a:t>
            </a:r>
            <a:endParaRPr lang="en-US" altLang="ko-KR" dirty="0" smtClean="0"/>
          </a:p>
          <a:p>
            <a:r>
              <a:rPr lang="ko-KR" altLang="en-US" dirty="0" smtClean="0"/>
              <a:t>최근에 만들어지는 컴퓨터는 모두 </a:t>
            </a:r>
            <a:r>
              <a:rPr lang="en-US" altLang="ko-KR" dirty="0" smtClean="0"/>
              <a:t>UEFI</a:t>
            </a:r>
            <a:r>
              <a:rPr lang="ko-KR" altLang="en-US" dirty="0" smtClean="0"/>
              <a:t>를 사용하고 있음</a:t>
            </a:r>
            <a:endParaRPr lang="en-US" altLang="ko-KR" dirty="0" smtClean="0"/>
          </a:p>
          <a:p>
            <a:r>
              <a:rPr lang="ko-KR" altLang="en-US" dirty="0" smtClean="0"/>
              <a:t>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일은 </a:t>
            </a:r>
            <a:r>
              <a:rPr lang="ko-KR" altLang="en-US" dirty="0" err="1" smtClean="0"/>
              <a:t>바이오스와</a:t>
            </a:r>
            <a:r>
              <a:rPr lang="ko-KR" altLang="en-US" dirty="0" smtClean="0"/>
              <a:t> 비슷함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18" y="2704518"/>
            <a:ext cx="4516171" cy="33871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055" y="2704518"/>
            <a:ext cx="4516172" cy="33871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28565" y="6147995"/>
            <a:ext cx="3624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ASUS MAXIMUS VIII</a:t>
            </a:r>
            <a:r>
              <a:rPr lang="ko-KR" altLang="en-US" dirty="0" smtClean="0"/>
              <a:t>의 </a:t>
            </a:r>
            <a:r>
              <a:rPr lang="en-US" altLang="ko-KR" dirty="0"/>
              <a:t>UEFI </a:t>
            </a:r>
            <a:r>
              <a:rPr lang="ko-KR" altLang="en-US" dirty="0" smtClean="0"/>
              <a:t>화면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870659" y="6147995"/>
            <a:ext cx="3862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Gigabyte GA-Z77-D3H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UEFI</a:t>
            </a:r>
            <a:r>
              <a:rPr lang="ko-KR" altLang="en-US" dirty="0" smtClean="0"/>
              <a:t> 화면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9952873" y="4028750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나무위키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34157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작업완료\소프트웨어와컴퓨팅사고\소프트웨어와컴퓨팅사고_그림파일\1장\그림1-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361" y="1575358"/>
            <a:ext cx="6868187" cy="356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소프트웨어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2729" y="1335648"/>
            <a:ext cx="5145564" cy="4862512"/>
          </a:xfrm>
        </p:spPr>
        <p:txBody>
          <a:bodyPr/>
          <a:lstStyle/>
          <a:p>
            <a:r>
              <a:rPr lang="ko-KR" altLang="en-US" dirty="0"/>
              <a:t>컴퓨터 시스템들을 효율적으로 작동시킬 수 있는 프로그램</a:t>
            </a:r>
          </a:p>
          <a:p>
            <a:r>
              <a:rPr lang="ko-KR" altLang="en-US" dirty="0"/>
              <a:t>사용자가 편리하게 컴퓨터를 사용할 수 있도록 도와줌</a:t>
            </a:r>
          </a:p>
          <a:p>
            <a:r>
              <a:rPr lang="ko-KR" altLang="en-US" dirty="0"/>
              <a:t>운영체제</a:t>
            </a:r>
            <a:r>
              <a:rPr lang="en-US" altLang="ko-KR" dirty="0"/>
              <a:t>, </a:t>
            </a:r>
            <a:r>
              <a:rPr lang="ko-KR" altLang="en-US" dirty="0"/>
              <a:t>언어번역 프로그램</a:t>
            </a:r>
            <a:r>
              <a:rPr lang="en-US" altLang="ko-KR" dirty="0"/>
              <a:t>, </a:t>
            </a:r>
            <a:r>
              <a:rPr lang="ko-KR" altLang="en-US" dirty="0"/>
              <a:t>유틸리티의 </a:t>
            </a:r>
            <a:r>
              <a:rPr lang="en-US" altLang="ko-KR" dirty="0"/>
              <a:t>3</a:t>
            </a:r>
            <a:r>
              <a:rPr lang="ko-KR" altLang="en-US" dirty="0"/>
              <a:t>가지로 분류됨  </a:t>
            </a:r>
          </a:p>
          <a:p>
            <a:r>
              <a:rPr lang="ko-KR" altLang="en-US" dirty="0"/>
              <a:t>대표적인 것은 운영체제</a:t>
            </a:r>
            <a:r>
              <a:rPr lang="en-US" altLang="ko-KR" dirty="0"/>
              <a:t>(Operating System: OS)</a:t>
            </a:r>
          </a:p>
          <a:p>
            <a:r>
              <a:rPr lang="ko-KR" altLang="en-US" dirty="0"/>
              <a:t>하드웨어와 응용 소프트웨어 사이에 위치</a:t>
            </a:r>
            <a:r>
              <a:rPr lang="en-US" altLang="ko-KR" dirty="0"/>
              <a:t>, </a:t>
            </a:r>
            <a:r>
              <a:rPr lang="ko-KR" altLang="en-US" dirty="0"/>
              <a:t>컴퓨터 자원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r>
              <a:rPr lang="ko-KR" altLang="en-US" dirty="0" smtClean="0"/>
              <a:t>모든 응용프로그램들이 공통적으로 사용하는 기능들은 운영체제에서 제공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키보드</a:t>
            </a:r>
            <a:r>
              <a:rPr lang="en-US" altLang="ko-KR" dirty="0" smtClean="0"/>
              <a:t>/</a:t>
            </a:r>
            <a:r>
              <a:rPr lang="ko-KR" altLang="en-US" dirty="0" smtClean="0"/>
              <a:t>마우스 처리 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68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응용 소프트웨어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응용 소프트웨어는 운영체제 위에서 작동되는 소프트웨어</a:t>
            </a:r>
          </a:p>
          <a:p>
            <a:r>
              <a:rPr lang="ko-KR" altLang="en-US" dirty="0"/>
              <a:t>워드프로세서</a:t>
            </a:r>
            <a:r>
              <a:rPr lang="en-US" altLang="ko-KR" dirty="0"/>
              <a:t>, </a:t>
            </a:r>
            <a:r>
              <a:rPr lang="ko-KR" altLang="en-US" dirty="0"/>
              <a:t>엑셀</a:t>
            </a:r>
            <a:r>
              <a:rPr lang="en-US" altLang="ko-KR" dirty="0"/>
              <a:t>, </a:t>
            </a:r>
            <a:r>
              <a:rPr lang="ko-KR" altLang="en-US" dirty="0"/>
              <a:t>파워포인트</a:t>
            </a:r>
            <a:r>
              <a:rPr lang="en-US" altLang="ko-KR" dirty="0"/>
              <a:t>, </a:t>
            </a:r>
            <a:r>
              <a:rPr lang="ko-KR" altLang="en-US" dirty="0"/>
              <a:t>스프레드시트</a:t>
            </a:r>
            <a:r>
              <a:rPr lang="en-US" altLang="ko-KR" dirty="0"/>
              <a:t>, </a:t>
            </a:r>
            <a:r>
              <a:rPr lang="ko-KR" altLang="en-US" dirty="0" smtClean="0"/>
              <a:t>데이터베이스 관리</a:t>
            </a:r>
            <a:r>
              <a:rPr lang="en-US" altLang="ko-KR" dirty="0"/>
              <a:t>, SAS, </a:t>
            </a:r>
            <a:r>
              <a:rPr lang="ko-KR" altLang="en-US" dirty="0"/>
              <a:t>동영상 플레이어</a:t>
            </a:r>
            <a:r>
              <a:rPr lang="en-US" altLang="ko-KR" dirty="0"/>
              <a:t>, </a:t>
            </a:r>
            <a:r>
              <a:rPr lang="ko-KR" altLang="en-US" dirty="0"/>
              <a:t>각종 게임 등 수없이 많음 </a:t>
            </a:r>
            <a:endParaRPr lang="en-US" altLang="ko-KR" dirty="0" smtClean="0"/>
          </a:p>
          <a:p>
            <a:r>
              <a:rPr lang="ko-KR" altLang="en-US" dirty="0"/>
              <a:t>줄여서 어플리케이션</a:t>
            </a:r>
            <a:r>
              <a:rPr lang="en-US" altLang="ko-KR" dirty="0"/>
              <a:t>(application), </a:t>
            </a:r>
            <a:r>
              <a:rPr lang="ko-KR" altLang="en-US" dirty="0" err="1"/>
              <a:t>어플</a:t>
            </a:r>
            <a:r>
              <a:rPr lang="ko-KR" altLang="en-US" dirty="0"/>
              <a:t> 또는 </a:t>
            </a:r>
            <a:r>
              <a:rPr lang="ko-KR" altLang="en-US" dirty="0" err="1"/>
              <a:t>앱</a:t>
            </a:r>
            <a:r>
              <a:rPr lang="en-US" altLang="ko-KR" dirty="0"/>
              <a:t>(app)</a:t>
            </a:r>
          </a:p>
          <a:p>
            <a:r>
              <a:rPr lang="ko-KR" altLang="en-US" dirty="0" err="1"/>
              <a:t>스마트폰에서</a:t>
            </a:r>
            <a:r>
              <a:rPr lang="ko-KR" altLang="en-US" dirty="0"/>
              <a:t> 작동되는 </a:t>
            </a:r>
            <a:r>
              <a:rPr lang="ko-KR" altLang="en-US" dirty="0" err="1"/>
              <a:t>앱의</a:t>
            </a:r>
            <a:r>
              <a:rPr lang="ko-KR" altLang="en-US" dirty="0"/>
              <a:t> 수가 급증하고 있는 </a:t>
            </a:r>
            <a:r>
              <a:rPr lang="ko-KR" altLang="en-US" dirty="0" smtClean="0"/>
              <a:t>추세</a:t>
            </a:r>
            <a:endParaRPr lang="en-US" altLang="ko-KR" dirty="0" smtClean="0"/>
          </a:p>
          <a:p>
            <a:r>
              <a:rPr lang="ko-KR" altLang="en-US" dirty="0" smtClean="0"/>
              <a:t>일반적으로 프로그램을 만든다고 하면 애플리케이션을 만드는 것임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1장\그림1-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60" y="3843709"/>
            <a:ext cx="5795681" cy="301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279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7813"/>
            <a:ext cx="10972801" cy="774700"/>
          </a:xfrm>
        </p:spPr>
        <p:txBody>
          <a:bodyPr/>
          <a:lstStyle/>
          <a:p>
            <a:r>
              <a:rPr lang="ko-KR" altLang="en-US" dirty="0" smtClean="0"/>
              <a:t>하드웨어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시스템 및 응용 소프트웨어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D:\작업완료\소프트웨어와컴퓨팅사고\소프트웨어와컴퓨팅사고_그림파일\1장\그림1-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32" y="2232211"/>
            <a:ext cx="11792268" cy="361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478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774700"/>
          </a:xfrm>
        </p:spPr>
        <p:txBody>
          <a:bodyPr/>
          <a:lstStyle/>
          <a:p>
            <a:r>
              <a:rPr lang="ko-KR" altLang="en-US" dirty="0" smtClean="0"/>
              <a:t>소프트웨어와 하드웨어의 비중 변화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컴퓨터가 개발된 초창기에는 하드웨어가 큰 비중을 차지했음</a:t>
            </a:r>
          </a:p>
          <a:p>
            <a:r>
              <a:rPr lang="ko-KR" altLang="en-US" dirty="0"/>
              <a:t>최근에는 하드웨어의 비중이 크게 감소</a:t>
            </a:r>
          </a:p>
          <a:p>
            <a:r>
              <a:rPr lang="ko-KR" altLang="en-US" dirty="0"/>
              <a:t>응용 소프트웨어의 비중이 점차 커지고 있음</a:t>
            </a:r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1장\그림1-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565" y="2600156"/>
            <a:ext cx="8189259" cy="411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29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하드웨어와 소프트웨어의 이해</a:t>
            </a:r>
            <a:endParaRPr lang="en-US" altLang="ko-KR" dirty="0" smtClean="0"/>
          </a:p>
          <a:p>
            <a:r>
              <a:rPr lang="ko-KR" altLang="en-US" dirty="0" smtClean="0"/>
              <a:t>소프트웨어 분류 및 용어 이해</a:t>
            </a:r>
            <a:endParaRPr lang="en-US" altLang="ko-KR" dirty="0" smtClean="0"/>
          </a:p>
          <a:p>
            <a:r>
              <a:rPr lang="ko-KR" altLang="en-US" dirty="0" smtClean="0"/>
              <a:t>컴퓨팅 기술의 이해</a:t>
            </a:r>
            <a:endParaRPr lang="en-US" altLang="ko-KR" dirty="0" smtClean="0"/>
          </a:p>
          <a:p>
            <a:r>
              <a:rPr lang="ko-KR" altLang="en-US" smtClean="0"/>
              <a:t>프로그래밍 언어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37593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운영체제 </a:t>
            </a:r>
            <a:r>
              <a:rPr lang="en-US" altLang="ko-KR" dirty="0" smtClean="0"/>
              <a:t>(Operating System)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운영체제는 시스템 소프트웨어의 일종</a:t>
            </a:r>
          </a:p>
          <a:p>
            <a:r>
              <a:rPr lang="ko-KR" altLang="en-US" dirty="0"/>
              <a:t>컴퓨터를 지휘하고 관리하는 프로그램으로 통상 </a:t>
            </a:r>
            <a:r>
              <a:rPr lang="en-US" altLang="ko-KR" dirty="0"/>
              <a:t>OS</a:t>
            </a:r>
            <a:r>
              <a:rPr lang="ko-KR" altLang="en-US" dirty="0"/>
              <a:t>라고 함</a:t>
            </a:r>
          </a:p>
          <a:p>
            <a:r>
              <a:rPr lang="ko-KR" altLang="en-US" dirty="0" smtClean="0"/>
              <a:t>사용자가 컴퓨터 </a:t>
            </a:r>
            <a:r>
              <a:rPr lang="ko-KR" altLang="en-US" dirty="0"/>
              <a:t>시스템 이용을 </a:t>
            </a:r>
            <a:r>
              <a:rPr lang="ko-KR" altLang="en-US" dirty="0" smtClean="0"/>
              <a:t>편리하게 이용할 수 있도록 해주고</a:t>
            </a:r>
            <a:r>
              <a:rPr lang="en-US" altLang="ko-KR" dirty="0" smtClean="0"/>
              <a:t>, </a:t>
            </a:r>
            <a:r>
              <a:rPr lang="ko-KR" altLang="en-US" dirty="0"/>
              <a:t>하드웨어를 효율적으로 관리</a:t>
            </a:r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50" y="3181123"/>
            <a:ext cx="4811350" cy="2702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609600" y="2965223"/>
            <a:ext cx="6313850" cy="246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kern="0" dirty="0" smtClean="0"/>
              <a:t>운영체제의 목표</a:t>
            </a:r>
            <a:endParaRPr lang="en-US" altLang="ko-KR" kern="0" dirty="0" smtClean="0"/>
          </a:p>
          <a:p>
            <a:pPr lvl="1"/>
            <a:r>
              <a:rPr lang="ko-KR" altLang="en-US" kern="0" dirty="0" smtClean="0"/>
              <a:t>컴퓨터를 쉽게 사용할 수 있는 편리한 </a:t>
            </a:r>
            <a:endParaRPr lang="en-US" altLang="ko-KR" kern="0" dirty="0" smtClean="0"/>
          </a:p>
          <a:p>
            <a:pPr marL="457200" lvl="1" indent="0">
              <a:buNone/>
            </a:pPr>
            <a:r>
              <a:rPr lang="en-US" altLang="ko-KR" kern="0" dirty="0" smtClean="0"/>
              <a:t>   </a:t>
            </a:r>
            <a:r>
              <a:rPr lang="ko-KR" altLang="en-US" kern="0" dirty="0" smtClean="0"/>
              <a:t>인터페이스</a:t>
            </a:r>
            <a:r>
              <a:rPr lang="en-US" altLang="ko-KR" kern="0" dirty="0" smtClean="0"/>
              <a:t>(interface)</a:t>
            </a:r>
            <a:r>
              <a:rPr lang="ko-KR" altLang="en-US" kern="0" dirty="0" smtClean="0"/>
              <a:t>를 제공</a:t>
            </a:r>
            <a:endParaRPr lang="en-US" altLang="ko-KR" kern="0" dirty="0" smtClean="0"/>
          </a:p>
          <a:p>
            <a:pPr lvl="1"/>
            <a:r>
              <a:rPr lang="ko-KR" altLang="en-US" kern="0" dirty="0" smtClean="0"/>
              <a:t>수행 중인 프로그램들의 효율적 운영</a:t>
            </a:r>
            <a:endParaRPr lang="en-US" altLang="ko-KR" kern="0" dirty="0" smtClean="0"/>
          </a:p>
          <a:p>
            <a:pPr lvl="1"/>
            <a:r>
              <a:rPr lang="ko-KR" altLang="en-US" kern="0" dirty="0" smtClean="0"/>
              <a:t>입출력에서 보조적인 기능 수행</a:t>
            </a:r>
            <a:endParaRPr lang="en-US" altLang="ko-KR" kern="0" dirty="0" smtClean="0"/>
          </a:p>
          <a:p>
            <a:pPr lvl="1"/>
            <a:r>
              <a:rPr lang="ko-KR" altLang="en-US" kern="0" dirty="0" smtClean="0"/>
              <a:t>오류가 발생할 경우 오류를 원활하게 처리</a:t>
            </a:r>
            <a:endParaRPr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2571995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운영체제의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개인용 컴퓨터에는 </a:t>
            </a:r>
            <a:r>
              <a:rPr lang="en-US" altLang="ko-KR" dirty="0"/>
              <a:t>Windows XP, Windows 7, Windows 8, </a:t>
            </a:r>
            <a:r>
              <a:rPr lang="en-US" altLang="ko-KR" dirty="0" smtClean="0"/>
              <a:t>Windows </a:t>
            </a:r>
            <a:r>
              <a:rPr lang="en-US" altLang="ko-KR" dirty="0"/>
              <a:t>10, </a:t>
            </a:r>
            <a:r>
              <a:rPr lang="en-US" altLang="ko-KR" dirty="0" err="1"/>
              <a:t>MacOS</a:t>
            </a:r>
            <a:r>
              <a:rPr lang="en-US" altLang="ko-KR" dirty="0"/>
              <a:t>, Linux </a:t>
            </a:r>
            <a:r>
              <a:rPr lang="ko-KR" altLang="en-US" dirty="0"/>
              <a:t>등</a:t>
            </a:r>
            <a:endParaRPr lang="en-US" altLang="ko-KR" dirty="0"/>
          </a:p>
          <a:p>
            <a:pPr latinLnBrk="0"/>
            <a:r>
              <a:rPr lang="ko-KR" altLang="en-US" dirty="0" smtClean="0"/>
              <a:t>최근 </a:t>
            </a:r>
            <a:r>
              <a:rPr lang="ko-KR" altLang="en-US" dirty="0" err="1"/>
              <a:t>스마트폰을</a:t>
            </a:r>
            <a:r>
              <a:rPr lang="ko-KR" altLang="en-US" dirty="0"/>
              <a:t> 위한 </a:t>
            </a:r>
            <a:r>
              <a:rPr lang="ko-KR" altLang="en-US" dirty="0" err="1"/>
              <a:t>모바일</a:t>
            </a:r>
            <a:r>
              <a:rPr lang="ko-KR" altLang="en-US" dirty="0"/>
              <a:t> 운영체제가 도입됨</a:t>
            </a:r>
          </a:p>
          <a:p>
            <a:pPr marL="0" indent="0" latinLnBrk="0">
              <a:buNone/>
            </a:pPr>
            <a:r>
              <a:rPr lang="ko-KR" altLang="en-US" dirty="0"/>
              <a:t>    </a:t>
            </a:r>
            <a:r>
              <a:rPr lang="ko-KR" altLang="en-US" dirty="0" err="1"/>
              <a:t>구글의</a:t>
            </a:r>
            <a:r>
              <a:rPr lang="ko-KR" altLang="en-US" dirty="0"/>
              <a:t> </a:t>
            </a:r>
            <a:r>
              <a:rPr lang="ko-KR" altLang="en-US" dirty="0" err="1"/>
              <a:t>안드로이드</a:t>
            </a:r>
            <a:r>
              <a:rPr lang="en-US" altLang="ko-KR" dirty="0"/>
              <a:t>(Android), </a:t>
            </a:r>
            <a:r>
              <a:rPr lang="ko-KR" altLang="en-US" dirty="0"/>
              <a:t>애플의 아이오에스</a:t>
            </a:r>
            <a:r>
              <a:rPr lang="en-US" altLang="ko-KR" dirty="0"/>
              <a:t>(iOS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삼성의 </a:t>
            </a:r>
            <a:r>
              <a:rPr lang="ko-KR" altLang="en-US" dirty="0" err="1" smtClean="0"/>
              <a:t>타이젠</a:t>
            </a:r>
            <a:r>
              <a:rPr lang="en-US" altLang="ko-KR" dirty="0" smtClean="0"/>
              <a:t> </a:t>
            </a:r>
            <a:r>
              <a:rPr lang="ko-KR" altLang="en-US" dirty="0"/>
              <a:t>등</a:t>
            </a:r>
          </a:p>
        </p:txBody>
      </p:sp>
      <p:pic>
        <p:nvPicPr>
          <p:cNvPr id="4" name="Picture 2" descr="D:\작업완료\소프트웨어와컴퓨팅사고\소프트웨어와컴퓨팅사고_그림파일\1장\그림1-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68" y="2960687"/>
            <a:ext cx="8669361" cy="376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469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네트워크와 지능형 소프트웨어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4.3.1 </a:t>
            </a:r>
            <a:r>
              <a:rPr lang="ko-KR" altLang="en-US" dirty="0" smtClean="0"/>
              <a:t>인터넷의 활용과 이용 현황 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인터넷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수많은 컴퓨터들이 연결되어 있는 네트워크들의 집합체</a:t>
            </a:r>
          </a:p>
          <a:p>
            <a:pPr lvl="2" latinLnBrk="0"/>
            <a:r>
              <a:rPr lang="ko-KR" altLang="en-US" dirty="0"/>
              <a:t>컴퓨터는 </a:t>
            </a:r>
            <a:r>
              <a:rPr lang="en-US" altLang="ko-KR" dirty="0"/>
              <a:t>IP(Internet Protocol)</a:t>
            </a:r>
            <a:r>
              <a:rPr lang="ko-KR" altLang="en-US" dirty="0"/>
              <a:t>란 고유의 주소 가짐</a:t>
            </a:r>
          </a:p>
          <a:p>
            <a:pPr lvl="2" latinLnBrk="0"/>
            <a:r>
              <a:rPr lang="ko-KR" altLang="en-US" dirty="0"/>
              <a:t>전화선</a:t>
            </a:r>
            <a:r>
              <a:rPr lang="en-US" altLang="ko-KR" dirty="0"/>
              <a:t>, </a:t>
            </a:r>
            <a:r>
              <a:rPr lang="ko-KR" altLang="en-US" dirty="0"/>
              <a:t>케이블</a:t>
            </a:r>
            <a:r>
              <a:rPr lang="en-US" altLang="ko-KR" dirty="0"/>
              <a:t>, </a:t>
            </a:r>
            <a:r>
              <a:rPr lang="ko-KR" altLang="en-US" dirty="0"/>
              <a:t>인공위성 등의 통신 수단으로 서로 연결</a:t>
            </a:r>
          </a:p>
          <a:p>
            <a:pPr lvl="2" latinLnBrk="0"/>
            <a:r>
              <a:rPr lang="ko-KR" altLang="en-US" dirty="0"/>
              <a:t>인터넷을 통해 언제 어디서나 필요한 정보를 쉽게 획득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4장\그림4-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40" y="3699669"/>
            <a:ext cx="6801043" cy="306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857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인터넷의 활용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기업의 활용</a:t>
            </a:r>
          </a:p>
          <a:p>
            <a:pPr lvl="1" latinLnBrk="0"/>
            <a:r>
              <a:rPr lang="ko-KR" altLang="en-US" dirty="0" smtClean="0"/>
              <a:t>예약 </a:t>
            </a:r>
            <a:r>
              <a:rPr lang="ko-KR" altLang="en-US" dirty="0"/>
              <a:t>업무</a:t>
            </a:r>
            <a:r>
              <a:rPr lang="en-US" altLang="ko-KR" dirty="0"/>
              <a:t>, </a:t>
            </a:r>
            <a:r>
              <a:rPr lang="ko-KR" altLang="en-US" dirty="0"/>
              <a:t>사이버 마켓</a:t>
            </a:r>
            <a:r>
              <a:rPr lang="en-US" altLang="ko-KR" dirty="0"/>
              <a:t>, </a:t>
            </a:r>
            <a:r>
              <a:rPr lang="ko-KR" altLang="en-US" dirty="0"/>
              <a:t>인터넷 무역</a:t>
            </a:r>
            <a:r>
              <a:rPr lang="en-US" altLang="ko-KR" dirty="0"/>
              <a:t>, </a:t>
            </a:r>
            <a:endParaRPr lang="ko-KR" altLang="en-US" dirty="0"/>
          </a:p>
          <a:p>
            <a:pPr lvl="1" latinLnBrk="0"/>
            <a:r>
              <a:rPr lang="ko-KR" altLang="en-US" dirty="0" smtClean="0"/>
              <a:t>회사 </a:t>
            </a:r>
            <a:r>
              <a:rPr lang="ko-KR" altLang="en-US" dirty="0"/>
              <a:t>홍보</a:t>
            </a:r>
            <a:r>
              <a:rPr lang="en-US" altLang="ko-KR" dirty="0"/>
              <a:t>, </a:t>
            </a:r>
            <a:r>
              <a:rPr lang="ko-KR" altLang="en-US" dirty="0"/>
              <a:t>온라인 사원 모집 등</a:t>
            </a:r>
            <a:endParaRPr lang="en-US" altLang="ko-KR" dirty="0"/>
          </a:p>
          <a:p>
            <a:pPr marL="0" indent="0" latinLnBrk="0">
              <a:buNone/>
            </a:pPr>
            <a:endParaRPr lang="ko-KR" altLang="en-US" dirty="0"/>
          </a:p>
          <a:p>
            <a:pPr latinLnBrk="0"/>
            <a:r>
              <a:rPr lang="ko-KR" altLang="en-US" dirty="0"/>
              <a:t>교육 기관의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가상 </a:t>
            </a:r>
            <a:r>
              <a:rPr lang="ko-KR" altLang="en-US" dirty="0"/>
              <a:t>교실</a:t>
            </a:r>
            <a:r>
              <a:rPr lang="en-US" altLang="ko-KR" dirty="0"/>
              <a:t>, </a:t>
            </a:r>
            <a:r>
              <a:rPr lang="ko-KR" altLang="en-US" dirty="0"/>
              <a:t>가상 대학 등</a:t>
            </a:r>
            <a:endParaRPr lang="en-US" altLang="ko-KR" dirty="0"/>
          </a:p>
          <a:p>
            <a:pPr marL="0" indent="0" latinLnBrk="0">
              <a:buNone/>
            </a:pPr>
            <a:endParaRPr lang="ko-KR" altLang="en-US" dirty="0"/>
          </a:p>
          <a:p>
            <a:pPr latinLnBrk="0"/>
            <a:r>
              <a:rPr lang="ko-KR" altLang="en-US" dirty="0"/>
              <a:t>가정에서의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홈쇼핑</a:t>
            </a:r>
            <a:r>
              <a:rPr lang="en-US" altLang="ko-KR" dirty="0"/>
              <a:t>, </a:t>
            </a:r>
            <a:r>
              <a:rPr lang="ko-KR" altLang="en-US" dirty="0"/>
              <a:t>홈뱅킹</a:t>
            </a:r>
            <a:r>
              <a:rPr lang="en-US" altLang="ko-KR" dirty="0"/>
              <a:t>, </a:t>
            </a:r>
            <a:r>
              <a:rPr lang="ko-KR" altLang="en-US" dirty="0"/>
              <a:t>재택근무 등 다양한 분야</a:t>
            </a:r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7953" y="5029379"/>
            <a:ext cx="2714644" cy="1664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84864" y="5029379"/>
            <a:ext cx="2381250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10056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인터넷 이용자 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국내 인터넷 이용자 수와 그 추이는 </a:t>
            </a:r>
            <a:r>
              <a:rPr lang="en-US" altLang="ko-KR" dirty="0"/>
              <a:t>2017</a:t>
            </a:r>
            <a:r>
              <a:rPr lang="ko-KR" altLang="en-US" dirty="0"/>
              <a:t>년 말 기준 </a:t>
            </a:r>
            <a:r>
              <a:rPr lang="en-US" altLang="ko-KR" dirty="0"/>
              <a:t>7</a:t>
            </a:r>
            <a:r>
              <a:rPr lang="ko-KR" altLang="en-US" dirty="0" smtClean="0"/>
              <a:t>세 이상의 </a:t>
            </a:r>
            <a:r>
              <a:rPr lang="ko-KR" altLang="en-US" dirty="0"/>
              <a:t>인터넷을 이용자는 </a:t>
            </a:r>
            <a:r>
              <a:rPr lang="en-US" altLang="ko-KR" dirty="0"/>
              <a:t>4,235</a:t>
            </a:r>
            <a:r>
              <a:rPr lang="ko-KR" altLang="en-US" dirty="0"/>
              <a:t>만 명으로 추정</a:t>
            </a:r>
          </a:p>
          <a:p>
            <a:pPr latinLnBrk="0"/>
            <a:r>
              <a:rPr lang="ko-KR" altLang="en-US" dirty="0"/>
              <a:t>세계적으로 </a:t>
            </a:r>
            <a:r>
              <a:rPr lang="en-US" altLang="ko-KR" dirty="0"/>
              <a:t>2000</a:t>
            </a:r>
            <a:r>
              <a:rPr lang="ko-KR" altLang="en-US" dirty="0"/>
              <a:t>년 말 약 </a:t>
            </a:r>
            <a:r>
              <a:rPr lang="en-US" altLang="ko-KR" dirty="0"/>
              <a:t>4</a:t>
            </a:r>
            <a:r>
              <a:rPr lang="ko-KR" altLang="en-US" dirty="0"/>
              <a:t>억 명</a:t>
            </a:r>
            <a:r>
              <a:rPr lang="en-US" altLang="ko-KR" dirty="0"/>
              <a:t>, 2006</a:t>
            </a:r>
            <a:r>
              <a:rPr lang="ko-KR" altLang="en-US" dirty="0"/>
              <a:t>년에는 </a:t>
            </a:r>
            <a:r>
              <a:rPr lang="en-US" altLang="ko-KR" dirty="0"/>
              <a:t>11</a:t>
            </a:r>
            <a:r>
              <a:rPr lang="ko-KR" altLang="en-US" dirty="0"/>
              <a:t>억 명</a:t>
            </a:r>
            <a:r>
              <a:rPr lang="en-US" altLang="ko-KR" dirty="0" smtClean="0"/>
              <a:t>, 2017</a:t>
            </a:r>
            <a:r>
              <a:rPr lang="ko-KR" altLang="en-US" dirty="0"/>
              <a:t>년 말에는 </a:t>
            </a:r>
            <a:r>
              <a:rPr lang="en-US" altLang="ko-KR" dirty="0"/>
              <a:t>35</a:t>
            </a:r>
            <a:r>
              <a:rPr lang="ko-KR" altLang="en-US" dirty="0"/>
              <a:t>억 명 이상으로 추정</a:t>
            </a:r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4장\그림4-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93" y="2848624"/>
            <a:ext cx="6325724" cy="389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29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4.3.2 </a:t>
            </a:r>
            <a:r>
              <a:rPr lang="ko-KR" altLang="en-US" dirty="0" smtClean="0"/>
              <a:t>네트워크 소프트웨어 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재택 근무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재택근무란 회사 출근대신 집에서 인터넷으로 업무를 수행</a:t>
            </a:r>
          </a:p>
          <a:p>
            <a:pPr lvl="1" latinLnBrk="0"/>
            <a:r>
              <a:rPr lang="ko-KR" altLang="en-US" dirty="0"/>
              <a:t>집까지 연결된 빠른 네트워크 등 정보통신의 활용</a:t>
            </a:r>
          </a:p>
          <a:p>
            <a:pPr lvl="1" latinLnBrk="0"/>
            <a:r>
              <a:rPr lang="ko-KR" altLang="en-US" dirty="0"/>
              <a:t>사무실 고비용</a:t>
            </a:r>
            <a:r>
              <a:rPr lang="en-US" altLang="ko-KR" dirty="0"/>
              <a:t>, </a:t>
            </a:r>
            <a:r>
              <a:rPr lang="ko-KR" altLang="en-US" dirty="0"/>
              <a:t>교통 혼잡에 따른 출퇴근 문제 등이 배경</a:t>
            </a:r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4장\그림4-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942" y="2801038"/>
            <a:ext cx="4895797" cy="388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049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네트워크 소프트웨어 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디지털 영상 회의</a:t>
            </a:r>
            <a:r>
              <a:rPr lang="en-US" altLang="ko-KR" dirty="0"/>
              <a:t>(Digital Video Conference)</a:t>
            </a:r>
          </a:p>
          <a:p>
            <a:pPr lvl="1" latinLnBrk="0"/>
            <a:r>
              <a:rPr lang="ko-KR" altLang="en-US" dirty="0"/>
              <a:t>상대방 얼굴이 컴퓨터 화면에 나타나는 일대일 통신방식</a:t>
            </a:r>
          </a:p>
          <a:p>
            <a:pPr lvl="1" latinLnBrk="0"/>
            <a:r>
              <a:rPr lang="ko-KR" altLang="en-US" dirty="0"/>
              <a:t>화면 여백에 메시지</a:t>
            </a:r>
            <a:r>
              <a:rPr lang="en-US" altLang="ko-KR" dirty="0"/>
              <a:t>, </a:t>
            </a:r>
            <a:r>
              <a:rPr lang="ko-KR" altLang="en-US" dirty="0"/>
              <a:t>자료</a:t>
            </a:r>
            <a:r>
              <a:rPr lang="en-US" altLang="ko-KR" dirty="0"/>
              <a:t>, </a:t>
            </a:r>
            <a:r>
              <a:rPr lang="ko-KR" altLang="en-US" dirty="0"/>
              <a:t>영상 등 게시 가능 </a:t>
            </a:r>
          </a:p>
          <a:p>
            <a:pPr lvl="1" latinLnBrk="0"/>
            <a:r>
              <a:rPr lang="en-US" altLang="ko-KR" dirty="0"/>
              <a:t>5~6</a:t>
            </a:r>
            <a:r>
              <a:rPr lang="ko-KR" altLang="en-US" dirty="0"/>
              <a:t>명이 참가하는 소규모 회의에 적합</a:t>
            </a:r>
          </a:p>
          <a:p>
            <a:pPr lvl="1" latinLnBrk="0"/>
            <a:r>
              <a:rPr lang="ko-KR" altLang="en-US" dirty="0"/>
              <a:t>기업 본사와 멀리 떨어져 있는 지사간의 회의 등에 쓰임</a:t>
            </a:r>
          </a:p>
          <a:p>
            <a:pPr latinLnBrk="0"/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4장\그림4-2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881" y="3148468"/>
            <a:ext cx="7006874" cy="330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188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소프트웨어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온라인 게임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온라인을 통한 게임 산업이 큰 비중을 차지함</a:t>
            </a:r>
          </a:p>
          <a:p>
            <a:pPr lvl="1" latinLnBrk="0"/>
            <a:r>
              <a:rPr lang="ko-KR" altLang="en-US" dirty="0"/>
              <a:t>멀티미디어의 효과를 극대화하기 위한 노력이 시도 중 </a:t>
            </a:r>
          </a:p>
          <a:p>
            <a:pPr lvl="1" latinLnBrk="0"/>
            <a:r>
              <a:rPr lang="ko-KR" altLang="en-US" dirty="0"/>
              <a:t>국내의 대표적인 온라인 게임 </a:t>
            </a:r>
            <a:r>
              <a:rPr lang="ko-KR" altLang="en-US" dirty="0" err="1"/>
              <a:t>리니지와</a:t>
            </a:r>
            <a:r>
              <a:rPr lang="ko-KR" altLang="en-US" dirty="0"/>
              <a:t> </a:t>
            </a:r>
            <a:r>
              <a:rPr lang="en-US" altLang="ko-KR" dirty="0"/>
              <a:t>Diablo 2 </a:t>
            </a:r>
            <a:r>
              <a:rPr lang="ko-KR" altLang="en-US" dirty="0"/>
              <a:t>게임</a:t>
            </a:r>
          </a:p>
          <a:p>
            <a:pPr latinLnBrk="0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4장\그림4-2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277" y="2850217"/>
            <a:ext cx="9028781" cy="396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591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미래 지능형 소프트웨어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인공지능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컴퓨터를 사용하여 인간의 지능을 </a:t>
            </a:r>
            <a:r>
              <a:rPr lang="ko-KR" altLang="en-US" dirty="0" err="1"/>
              <a:t>모델링하는</a:t>
            </a:r>
            <a:r>
              <a:rPr lang="ko-KR" altLang="en-US" dirty="0"/>
              <a:t> 기술</a:t>
            </a:r>
          </a:p>
          <a:p>
            <a:pPr lvl="1" latinLnBrk="0"/>
            <a:r>
              <a:rPr lang="ko-KR" altLang="en-US" dirty="0"/>
              <a:t>인간과 유사한 지능이 요구되는 기계 장치를 만드는 기술 </a:t>
            </a:r>
          </a:p>
          <a:p>
            <a:pPr lvl="1" latinLnBrk="0"/>
            <a:r>
              <a:rPr lang="ko-KR" altLang="en-US" dirty="0"/>
              <a:t>목표는 ‘컴퓨터를 더욱 가치 있게 만드는 일’과 </a:t>
            </a:r>
            <a:r>
              <a:rPr lang="ko-KR" altLang="en-US" dirty="0" smtClean="0"/>
              <a:t>지능적인 원리를 </a:t>
            </a:r>
            <a:r>
              <a:rPr lang="ko-KR" altLang="en-US" dirty="0"/>
              <a:t>이해하는 것</a:t>
            </a:r>
          </a:p>
          <a:p>
            <a:pPr lvl="1" latinLnBrk="0"/>
            <a:r>
              <a:rPr lang="ko-KR" altLang="en-US" dirty="0"/>
              <a:t>일본 인공지능개발 프로젝트로 개발된 </a:t>
            </a:r>
            <a:r>
              <a:rPr lang="ko-KR" altLang="en-US" dirty="0" err="1"/>
              <a:t>도로보쿤</a:t>
            </a:r>
            <a:r>
              <a:rPr lang="ko-KR" altLang="en-US" dirty="0"/>
              <a:t> 로봇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4장\그림4-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461" y="3227181"/>
            <a:ext cx="4581076" cy="341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483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미래 지능형 소프트웨어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인공지능 게임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게임 분야에서 인공지능 기술 적용 </a:t>
            </a:r>
          </a:p>
          <a:p>
            <a:pPr lvl="1" latinLnBrk="0"/>
            <a:r>
              <a:rPr lang="ko-KR" altLang="en-US" dirty="0"/>
              <a:t>원하는 대로 게임 캐릭터들이 반응하고 움직이게 하는 것</a:t>
            </a:r>
          </a:p>
          <a:p>
            <a:pPr lvl="1" latinLnBrk="0"/>
            <a:r>
              <a:rPr lang="ko-KR" altLang="en-US" dirty="0"/>
              <a:t>인공지능을 이용한 ‘은별’ 바둑 게임</a:t>
            </a:r>
          </a:p>
          <a:p>
            <a:pPr lvl="2"/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4장\그림4-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152" y="2848215"/>
            <a:ext cx="6340258" cy="400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702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7625" y="277813"/>
            <a:ext cx="11784376" cy="774700"/>
          </a:xfrm>
        </p:spPr>
        <p:txBody>
          <a:bodyPr/>
          <a:lstStyle/>
          <a:p>
            <a:r>
              <a:rPr lang="ko-KR" altLang="en-US" dirty="0" smtClean="0"/>
              <a:t>소프트웨어를 받쳐주는 컴퓨터 하드웨어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컴퓨터는 하드웨어와 소프트웨어의 조합으로 구성됨</a:t>
            </a:r>
          </a:p>
          <a:p>
            <a:r>
              <a:rPr lang="ko-KR" altLang="en-US" dirty="0"/>
              <a:t>하드웨어</a:t>
            </a:r>
            <a:endParaRPr lang="en-US" altLang="ko-KR" dirty="0"/>
          </a:p>
          <a:p>
            <a:pPr lvl="1"/>
            <a:r>
              <a:rPr lang="ko-KR" altLang="en-US" dirty="0"/>
              <a:t>컴퓨터에서 사용되는 하드웨어는 컴퓨터 본체와 그에 따른 기기들을 모두 지칭함</a:t>
            </a:r>
            <a:endParaRPr lang="en-US" altLang="ko-KR" dirty="0"/>
          </a:p>
          <a:p>
            <a:r>
              <a:rPr lang="ko-KR" altLang="en-US" dirty="0" smtClean="0"/>
              <a:t>컴퓨터는 </a:t>
            </a:r>
            <a:r>
              <a:rPr lang="ko-KR" altLang="en-US" dirty="0"/>
              <a:t>기본적으로 </a:t>
            </a:r>
            <a:r>
              <a:rPr lang="en-US" altLang="ko-KR" dirty="0"/>
              <a:t>5</a:t>
            </a:r>
            <a:r>
              <a:rPr lang="ko-KR" altLang="en-US" dirty="0"/>
              <a:t>개 부분으로 이루어져 있음</a:t>
            </a:r>
          </a:p>
          <a:p>
            <a:r>
              <a:rPr lang="ko-KR" altLang="en-US" dirty="0"/>
              <a:t>입력과 출력 장치</a:t>
            </a:r>
            <a:r>
              <a:rPr lang="en-US" altLang="ko-KR" dirty="0"/>
              <a:t>, </a:t>
            </a:r>
            <a:r>
              <a:rPr lang="ko-KR" altLang="en-US" dirty="0"/>
              <a:t>중앙처리 장치</a:t>
            </a:r>
            <a:r>
              <a:rPr lang="en-US" altLang="ko-KR" dirty="0"/>
              <a:t>, </a:t>
            </a:r>
            <a:r>
              <a:rPr lang="ko-KR" altLang="en-US" dirty="0" err="1"/>
              <a:t>주기억</a:t>
            </a:r>
            <a:r>
              <a:rPr lang="ko-KR" altLang="en-US" dirty="0"/>
              <a:t> 장치</a:t>
            </a:r>
            <a:r>
              <a:rPr lang="en-US" altLang="ko-KR" dirty="0"/>
              <a:t>, </a:t>
            </a:r>
            <a:r>
              <a:rPr lang="ko-KR" altLang="en-US" dirty="0"/>
              <a:t>보조기억 </a:t>
            </a:r>
            <a:r>
              <a:rPr lang="ko-KR" altLang="en-US" dirty="0" smtClean="0"/>
              <a:t>장치</a:t>
            </a:r>
            <a:endParaRPr lang="en-US" altLang="ko-KR" dirty="0" smtClean="0"/>
          </a:p>
          <a:p>
            <a:r>
              <a:rPr lang="ko-KR" altLang="en-US" dirty="0" smtClean="0"/>
              <a:t>컴퓨터 본체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중요한 장치로 컴퓨터의 소프트웨어가 동작하는 기기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일은 컴퓨터 본체에서 이뤄짐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4591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미래 지능형 소프트웨어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알파고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바둑은 매우 복잡하여 </a:t>
            </a:r>
            <a:r>
              <a:rPr lang="en-US" altLang="ko-KR" dirty="0"/>
              <a:t>361! </a:t>
            </a:r>
            <a:r>
              <a:rPr lang="ko-KR" altLang="en-US" dirty="0"/>
              <a:t>이상의 엄청난 경우의 수 게임</a:t>
            </a:r>
          </a:p>
          <a:p>
            <a:pPr lvl="1" latinLnBrk="0"/>
            <a:r>
              <a:rPr lang="ko-KR" altLang="en-US" dirty="0"/>
              <a:t>인간 고수를 이기는 실력을 보여준 알파고의 등장</a:t>
            </a:r>
          </a:p>
          <a:p>
            <a:pPr lvl="1" latinLnBrk="0"/>
            <a:r>
              <a:rPr lang="ko-KR" altLang="en-US" dirty="0"/>
              <a:t>인공지능 소프트웨어와 슈퍼컴퓨터의 하드웨어 능력이 결합</a:t>
            </a:r>
          </a:p>
          <a:p>
            <a:pPr lvl="1" latinLnBrk="0"/>
            <a:r>
              <a:rPr lang="ko-KR" altLang="en-US" dirty="0"/>
              <a:t>스스로 학습하는 </a:t>
            </a:r>
            <a:r>
              <a:rPr lang="ko-KR" altLang="en-US" dirty="0" err="1"/>
              <a:t>딥</a:t>
            </a:r>
            <a:r>
              <a:rPr lang="ko-KR" altLang="en-US" dirty="0"/>
              <a:t> 러닝</a:t>
            </a:r>
            <a:r>
              <a:rPr lang="en-US" altLang="ko-KR" dirty="0"/>
              <a:t>(Deep learning) </a:t>
            </a:r>
            <a:r>
              <a:rPr lang="ko-KR" altLang="en-US" dirty="0"/>
              <a:t>신경망 학습 이론</a:t>
            </a:r>
          </a:p>
          <a:p>
            <a:pPr lvl="1" latinLnBrk="0"/>
            <a:r>
              <a:rPr lang="ko-KR" altLang="en-US" dirty="0"/>
              <a:t>학습을 통해 나날이 진화 중</a:t>
            </a:r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4장\그림4-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224" y="3590735"/>
            <a:ext cx="7070147" cy="295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665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컴퓨터가 동작하는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컴퓨터를 사용하여 어떤 작업을 하려면 이를 위한 프로그램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소프트웨어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필요함</a:t>
            </a:r>
            <a:endParaRPr lang="en-US" altLang="ko-KR" dirty="0" smtClean="0"/>
          </a:p>
          <a:p>
            <a:r>
              <a:rPr lang="ko-KR" altLang="en-US" dirty="0" smtClean="0"/>
              <a:t>대부분의 컴퓨터에는 구입한 후 바로 사용할 수 있도록 다양한 프로그램이 포함되어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때에 따라서는 새로운 프로그램을 설치해야 할 필요가 있음</a:t>
            </a:r>
            <a:endParaRPr lang="en-US" altLang="ko-KR" dirty="0" smtClean="0"/>
          </a:p>
          <a:p>
            <a:r>
              <a:rPr lang="ko-KR" altLang="en-US" dirty="0" smtClean="0"/>
              <a:t>일반적으로 프로그램들은 컴퓨터의 보조 기억 장치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주로 하드디스크나 </a:t>
            </a:r>
            <a:r>
              <a:rPr lang="en-US" altLang="ko-KR" dirty="0" smtClean="0"/>
              <a:t>SSD)</a:t>
            </a:r>
            <a:r>
              <a:rPr lang="ko-KR" altLang="en-US" dirty="0" smtClean="0"/>
              <a:t>에 설치되어 있음</a:t>
            </a:r>
            <a:endParaRPr lang="en-US" altLang="ko-KR" dirty="0" smtClean="0"/>
          </a:p>
          <a:p>
            <a:r>
              <a:rPr lang="ko-KR" altLang="en-US" dirty="0" smtClean="0"/>
              <a:t>보통 프로그램은 아이콘을 더블 클릭하거나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메뉴에서 해당 프로그램을 선택하건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커맨드 창에서 프로그램의 이름을 직접 입력해서 실행</a:t>
            </a:r>
            <a:endParaRPr lang="en-US" altLang="ko-KR" dirty="0" smtClean="0"/>
          </a:p>
          <a:p>
            <a:r>
              <a:rPr lang="ko-KR" altLang="en-US" dirty="0" smtClean="0"/>
              <a:t>프로그램이 실행되면 컴퓨터의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는 실행할 프로그램에 포함되어 있는 명령어들을 하드 디스크로부터 꺼내서 작업 장소인 메모리에 나열하기 시작함</a:t>
            </a:r>
            <a:endParaRPr lang="en-US" altLang="ko-KR" dirty="0" smtClean="0"/>
          </a:p>
          <a:p>
            <a:r>
              <a:rPr lang="ko-KR" altLang="en-US" dirty="0" smtClean="0"/>
              <a:t>메모리에 프로그램을 넣은 후에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는 나열된 명령어들을 한 개씩 </a:t>
            </a:r>
            <a:r>
              <a:rPr lang="ko-KR" altLang="en-US" dirty="0" err="1" smtClean="0"/>
              <a:t>읽어들여</a:t>
            </a:r>
            <a:r>
              <a:rPr lang="ko-KR" altLang="en-US" dirty="0" smtClean="0"/>
              <a:t> 처리함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439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4.2.3 </a:t>
            </a:r>
            <a:r>
              <a:rPr lang="ko-KR" altLang="en-US" dirty="0" smtClean="0"/>
              <a:t>컴퓨터의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컴퓨터란 무엇인가</a:t>
            </a:r>
            <a:r>
              <a:rPr lang="en-US" altLang="ko-KR" dirty="0" smtClean="0"/>
              <a:t>?</a:t>
            </a:r>
          </a:p>
          <a:p>
            <a:pPr lvl="1" latinLnBrk="0"/>
            <a:r>
              <a:rPr lang="ko-KR" altLang="en-US" dirty="0"/>
              <a:t>기억과 계산 등의 일을 빠르고 정확하게 처리하는 기계</a:t>
            </a:r>
          </a:p>
          <a:p>
            <a:pPr lvl="1" latinLnBrk="0"/>
            <a:r>
              <a:rPr lang="ko-KR" altLang="en-US" dirty="0"/>
              <a:t>여러 가지 일을 자동적으로 처리해주는 전자 장치 </a:t>
            </a:r>
          </a:p>
          <a:p>
            <a:pPr lvl="1" latinLnBrk="0"/>
            <a:r>
              <a:rPr lang="ko-KR" altLang="en-US" dirty="0"/>
              <a:t>필요한 사항들을 입력해 주면 원하는 결과를 출력</a:t>
            </a:r>
          </a:p>
          <a:p>
            <a:pPr lvl="1" latinLnBrk="0"/>
            <a:r>
              <a:rPr lang="ko-KR" altLang="en-US" dirty="0"/>
              <a:t>수치 계산</a:t>
            </a:r>
            <a:r>
              <a:rPr lang="en-US" altLang="ko-KR" dirty="0"/>
              <a:t>, </a:t>
            </a:r>
            <a:r>
              <a:rPr lang="ko-KR" altLang="en-US" dirty="0"/>
              <a:t>기억</a:t>
            </a:r>
            <a:r>
              <a:rPr lang="en-US" altLang="ko-KR" dirty="0"/>
              <a:t>, </a:t>
            </a:r>
            <a:r>
              <a:rPr lang="ko-KR" altLang="en-US" dirty="0"/>
              <a:t>분류</a:t>
            </a:r>
            <a:r>
              <a:rPr lang="en-US" altLang="ko-KR" dirty="0"/>
              <a:t>, </a:t>
            </a:r>
            <a:r>
              <a:rPr lang="ko-KR" altLang="en-US" dirty="0"/>
              <a:t>비교와 같은 일들을 한꺼번에 처리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327" y="3293716"/>
            <a:ext cx="7144747" cy="27150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134328" y="6007362"/>
            <a:ext cx="7144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latinLnBrk="0"/>
            <a:r>
              <a:rPr lang="ko-KR" altLang="en-US" smtClean="0"/>
              <a:t>초기의 개인용 컴퓨터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4060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컴퓨터의 특징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신속성</a:t>
            </a:r>
            <a:r>
              <a:rPr lang="en-US" altLang="ko-KR" dirty="0"/>
              <a:t>: </a:t>
            </a:r>
            <a:r>
              <a:rPr lang="ko-KR" altLang="en-US" dirty="0"/>
              <a:t>주어진 데이터를 빠르고 신속하게 처리</a:t>
            </a:r>
          </a:p>
          <a:p>
            <a:pPr lvl="1" latinLnBrk="0"/>
            <a:r>
              <a:rPr lang="ko-KR" altLang="en-US" dirty="0" smtClean="0"/>
              <a:t>정확성</a:t>
            </a:r>
            <a:r>
              <a:rPr lang="en-US" altLang="ko-KR" dirty="0"/>
              <a:t>: </a:t>
            </a:r>
            <a:r>
              <a:rPr lang="ko-KR" altLang="en-US" dirty="0"/>
              <a:t>오차를 최소화하고 정확하게 계산하고 판단</a:t>
            </a:r>
          </a:p>
          <a:p>
            <a:pPr lvl="1" latinLnBrk="0"/>
            <a:r>
              <a:rPr lang="ko-KR" altLang="en-US" dirty="0" smtClean="0"/>
              <a:t>자동성</a:t>
            </a:r>
            <a:r>
              <a:rPr lang="en-US" altLang="ko-KR" dirty="0"/>
              <a:t>: </a:t>
            </a:r>
            <a:r>
              <a:rPr lang="ko-KR" altLang="en-US" dirty="0"/>
              <a:t>전체 처리 과정을 자동적으로 수행</a:t>
            </a:r>
          </a:p>
          <a:p>
            <a:pPr lvl="1" latinLnBrk="0"/>
            <a:r>
              <a:rPr lang="ko-KR" altLang="en-US" dirty="0" err="1" smtClean="0"/>
              <a:t>대량성</a:t>
            </a:r>
            <a:r>
              <a:rPr lang="en-US" altLang="ko-KR" dirty="0"/>
              <a:t>: </a:t>
            </a:r>
            <a:r>
              <a:rPr lang="ko-KR" altLang="en-US" dirty="0"/>
              <a:t>대량의 데이터 처리와 대규모 데이터 저장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pPr latinLnBrk="0"/>
            <a:r>
              <a:rPr lang="ko-KR" altLang="en-US" dirty="0"/>
              <a:t>컴퓨터의 주요 기능</a:t>
            </a:r>
            <a:endParaRPr lang="en-US" altLang="ko-KR" dirty="0"/>
          </a:p>
          <a:p>
            <a:pPr lvl="1" latinLnBrk="0"/>
            <a:r>
              <a:rPr lang="ko-KR" altLang="en-US" dirty="0"/>
              <a:t>입력 기능</a:t>
            </a:r>
            <a:r>
              <a:rPr lang="en-US" altLang="ko-KR" dirty="0"/>
              <a:t>: </a:t>
            </a:r>
            <a:r>
              <a:rPr lang="ko-KR" altLang="en-US" dirty="0"/>
              <a:t>프로그램을 읽어 기억 장치로 전달해 주는 기능</a:t>
            </a:r>
          </a:p>
          <a:p>
            <a:pPr lvl="1" latinLnBrk="0"/>
            <a:r>
              <a:rPr lang="ko-KR" altLang="en-US" dirty="0"/>
              <a:t>기억 기능</a:t>
            </a:r>
            <a:r>
              <a:rPr lang="en-US" altLang="ko-KR" dirty="0"/>
              <a:t>: </a:t>
            </a:r>
            <a:r>
              <a:rPr lang="ko-KR" altLang="en-US" dirty="0"/>
              <a:t>데이터와 처리된 결과 등을 기억시키는 기능</a:t>
            </a:r>
          </a:p>
          <a:p>
            <a:pPr lvl="1" latinLnBrk="0"/>
            <a:r>
              <a:rPr lang="ko-KR" altLang="en-US" dirty="0"/>
              <a:t>연산 기능</a:t>
            </a:r>
            <a:r>
              <a:rPr lang="en-US" altLang="ko-KR" dirty="0"/>
              <a:t>: </a:t>
            </a:r>
            <a:r>
              <a:rPr lang="ko-KR" altLang="en-US" dirty="0"/>
              <a:t>산술 및 논리 연산으로 결과를 만들어 내는 기능</a:t>
            </a:r>
          </a:p>
          <a:p>
            <a:pPr lvl="1" latinLnBrk="0"/>
            <a:r>
              <a:rPr lang="ko-KR" altLang="en-US" dirty="0"/>
              <a:t>제어 기능</a:t>
            </a:r>
            <a:r>
              <a:rPr lang="en-US" altLang="ko-KR" dirty="0"/>
              <a:t>: </a:t>
            </a:r>
            <a:r>
              <a:rPr lang="ko-KR" altLang="en-US" dirty="0"/>
              <a:t>다양한 장치들을 제어하고 지시하는 기능</a:t>
            </a:r>
          </a:p>
          <a:p>
            <a:pPr lvl="1" latinLnBrk="0"/>
            <a:r>
              <a:rPr lang="ko-KR" altLang="en-US" dirty="0"/>
              <a:t>출력 기능</a:t>
            </a:r>
            <a:r>
              <a:rPr lang="en-US" altLang="ko-KR" dirty="0"/>
              <a:t>: </a:t>
            </a:r>
            <a:r>
              <a:rPr lang="ko-KR" altLang="en-US" dirty="0"/>
              <a:t>결과를 문자</a:t>
            </a:r>
            <a:r>
              <a:rPr lang="en-US" altLang="ko-KR" dirty="0"/>
              <a:t>, </a:t>
            </a:r>
            <a:r>
              <a:rPr lang="ko-KR" altLang="en-US" dirty="0"/>
              <a:t>음성 등의 형태로 보여주는 </a:t>
            </a:r>
            <a:r>
              <a:rPr lang="ko-KR" altLang="en-US" dirty="0" smtClean="0"/>
              <a:t>기능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322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컴퓨터의 작업 방식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컴퓨터로 할 수 있는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컴퓨터를 이용해서 워드프로세서로도 사용 가능하고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그림도 그릴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음악을 재생하거나 영상을 볼 수도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이렇게 컴퓨터는 다양한 일을 할 수 있는 것처럼 보이지만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실제로 컴퓨터가 하는 일은 세 가지 일만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정보를 건네 받음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정보를 처리함 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처리한 결과를 출력함 </a:t>
            </a:r>
            <a:r>
              <a:rPr lang="en-US" altLang="ko-KR" dirty="0" smtClean="0"/>
              <a:t>(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다양한 일을 하는 것처럼 보이는 컴퓨터의 작업들을 쪼개놓고 보면 궁극적으로 입력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출력의 세 가지로 분류됨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8049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컴퓨터의 작업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컴퓨터의 계산기 프로그램을 사용하는 것을 가정해볼 것</a:t>
            </a:r>
            <a:endParaRPr lang="en-US" altLang="ko-KR" dirty="0" smtClean="0"/>
          </a:p>
          <a:p>
            <a:r>
              <a:rPr lang="ko-KR" altLang="en-US" dirty="0" smtClean="0"/>
              <a:t>계산기 프로그램을 실행시키는 것은 아래와 같이 세 가지 일로 구성됨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계산기 프로그램의 아이콘을 더블 클릭하거나 메뉴에서 계산기 프로그램을 선택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계산기 프로그램을 하드 디스크에서 읽어서 메모리에 넣음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모니터에 계산기 프로그램의 화면을 보여줌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계산기 프로그램을 이용해서 </a:t>
            </a:r>
            <a:r>
              <a:rPr lang="en-US" altLang="ko-KR" dirty="0" smtClean="0"/>
              <a:t>1+2</a:t>
            </a:r>
            <a:r>
              <a:rPr lang="ko-KR" altLang="en-US" dirty="0" smtClean="0"/>
              <a:t>라는 계산을 한다고 가정해볼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키보드 또는 마우스를 이용해서 </a:t>
            </a:r>
            <a:r>
              <a:rPr lang="en-US" altLang="ko-KR" dirty="0" smtClean="0"/>
              <a:t>'1', '+', '2', '=' </a:t>
            </a:r>
            <a:r>
              <a:rPr lang="ko-KR" altLang="en-US" dirty="0" smtClean="0"/>
              <a:t>를 계산기 프로그램에 전달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합을 계산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이라는 답을 화면에 보임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계산기 프로그램을 종료하는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키보드나 마우스로 종료하라는 명령을 전달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계산기 프로그램이 사용하던 메모리를 깨끗하게 정리하고 삭제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계산기 프로그램이 사용하던 화면을 지움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8432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컴퓨터의 작업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입력이 없으면 컴퓨터는 일을 시작할 수 없고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연산이 없으면 입력된 것을 처리할 수 없으며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출력이 없으면 사용자가 컴퓨터가 일을 했는지 확인할 수 없음</a:t>
            </a:r>
            <a:endParaRPr lang="en-US" altLang="ko-KR" dirty="0" smtClean="0"/>
          </a:p>
          <a:p>
            <a:r>
              <a:rPr lang="ko-KR" altLang="en-US" dirty="0" smtClean="0"/>
              <a:t>따라서 세 가지 작업 모두가 필요함</a:t>
            </a:r>
            <a:endParaRPr lang="en-US" altLang="ko-KR" dirty="0" smtClean="0"/>
          </a:p>
          <a:p>
            <a:r>
              <a:rPr lang="ko-KR" altLang="en-US" dirty="0" smtClean="0"/>
              <a:t>컴퓨터에서 이런 세 가지 작업을 하기 위해서 필요한 것이 소프트웨어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프로그램</a:t>
            </a:r>
            <a:r>
              <a:rPr lang="en-US" altLang="ko-KR" dirty="0" smtClean="0"/>
              <a:t>)</a:t>
            </a:r>
            <a:r>
              <a:rPr lang="ko-KR" altLang="en-US" dirty="0" smtClean="0"/>
              <a:t>임</a:t>
            </a:r>
            <a:endParaRPr lang="en-US" altLang="ko-KR" dirty="0" smtClean="0"/>
          </a:p>
          <a:p>
            <a:r>
              <a:rPr lang="ko-KR" altLang="en-US" dirty="0" smtClean="0"/>
              <a:t>결국 프로그램이 하는 일은</a:t>
            </a:r>
            <a:r>
              <a:rPr lang="en-US" altLang="ko-KR" dirty="0"/>
              <a:t> </a:t>
            </a:r>
            <a:r>
              <a:rPr lang="ko-KR" altLang="en-US" dirty="0" smtClean="0"/>
              <a:t>입력 받고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출력하는 것으로 생각할 수 있음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97075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컴퓨터가 잘 하는 것과 잘 못하는 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컴퓨터는 기계이므로 </a:t>
            </a:r>
            <a:r>
              <a:rPr lang="ko-KR" altLang="en-US" dirty="0" err="1" smtClean="0"/>
              <a:t>명령받은</a:t>
            </a:r>
            <a:r>
              <a:rPr lang="ko-KR" altLang="en-US" dirty="0" smtClean="0"/>
              <a:t> 것에 대해서는 불평하지 않고 일을 처리함</a:t>
            </a:r>
            <a:endParaRPr lang="en-US" altLang="ko-KR" dirty="0" smtClean="0"/>
          </a:p>
          <a:p>
            <a:r>
              <a:rPr lang="ko-KR" altLang="en-US" dirty="0" smtClean="0"/>
              <a:t>기다리라고 명령하면 몇 시간이라도 기다리며</a:t>
            </a:r>
            <a:r>
              <a:rPr lang="en-US" altLang="ko-KR" dirty="0" smtClean="0"/>
              <a:t>, 1+2+3+… </a:t>
            </a:r>
            <a:r>
              <a:rPr lang="ko-KR" altLang="en-US" dirty="0" smtClean="0"/>
              <a:t>처럼 숫자를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씩 증가시키며 합산을 구하라고 하면 그 숫자가 컴퓨터가 처리할 수 없는 범위를 넘칠 때까지 계산함</a:t>
            </a:r>
            <a:endParaRPr lang="en-US" altLang="ko-KR" dirty="0" smtClean="0"/>
          </a:p>
          <a:p>
            <a:r>
              <a:rPr lang="ko-KR" altLang="en-US" dirty="0" smtClean="0"/>
              <a:t>컴퓨터는 주어진 일을 충실히 수행하지만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명령이 올바른 지를 판단하거나 틀린 부분을 지적하는 것은 불가능</a:t>
            </a:r>
            <a:endParaRPr lang="en-US" altLang="ko-KR" dirty="0" smtClean="0"/>
          </a:p>
          <a:p>
            <a:pPr latinLnBrk="0"/>
            <a:r>
              <a:rPr lang="ko-KR" altLang="en-US" dirty="0" smtClean="0"/>
              <a:t>전기가 </a:t>
            </a:r>
            <a:r>
              <a:rPr lang="ko-KR" altLang="en-US" dirty="0"/>
              <a:t>없으면 쓸모 없는 하드웨어에 불과함</a:t>
            </a:r>
            <a:endParaRPr lang="en-US" altLang="ko-KR" dirty="0"/>
          </a:p>
          <a:p>
            <a:pPr latinLnBrk="0"/>
            <a:r>
              <a:rPr lang="ko-KR" altLang="en-US" dirty="0"/>
              <a:t>사람은 스스로 생각하고 일을 할 수 있는 능력을 갖추고 있지만</a:t>
            </a:r>
            <a:r>
              <a:rPr lang="en-US" altLang="ko-KR" dirty="0"/>
              <a:t>, </a:t>
            </a:r>
            <a:r>
              <a:rPr lang="ko-KR" altLang="en-US" dirty="0"/>
              <a:t>컴퓨터는 사람이 시키는 일을 자동화하는 데 특화되어 있음</a:t>
            </a:r>
            <a:endParaRPr lang="en-US" altLang="ko-KR" dirty="0"/>
          </a:p>
          <a:p>
            <a:pPr latinLnBrk="0"/>
            <a:r>
              <a:rPr lang="ko-KR" altLang="en-US" dirty="0"/>
              <a:t>단순하고 반복적인 일을 잘하지만</a:t>
            </a:r>
            <a:r>
              <a:rPr lang="en-US" altLang="ko-KR" dirty="0"/>
              <a:t>, </a:t>
            </a:r>
            <a:r>
              <a:rPr lang="ko-KR" altLang="en-US" dirty="0"/>
              <a:t>창의적이지는 못함</a:t>
            </a:r>
            <a:endParaRPr lang="en-US" altLang="ko-KR" dirty="0"/>
          </a:p>
          <a:p>
            <a:pPr latinLnBrk="0"/>
            <a:r>
              <a:rPr lang="ko-KR" altLang="en-US" dirty="0"/>
              <a:t>컴퓨터는 문제를 해결하는 절차를 명확하게 정의해주지 않으면 단순한 문제도 풀 수 없음</a:t>
            </a:r>
            <a:endParaRPr lang="en-US" altLang="ko-KR" dirty="0"/>
          </a:p>
          <a:p>
            <a:pPr lvl="1" latinLnBrk="0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878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컴퓨터가 정보를 표현하는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컴퓨터는 사람의 말을 이해하지 못함</a:t>
            </a:r>
            <a:endParaRPr lang="en-US" altLang="ko-KR" dirty="0"/>
          </a:p>
          <a:p>
            <a:pPr lvl="1"/>
            <a:r>
              <a:rPr lang="ko-KR" altLang="en-US" dirty="0" smtClean="0"/>
              <a:t>한국어</a:t>
            </a:r>
            <a:r>
              <a:rPr lang="en-US" altLang="ko-KR" dirty="0" smtClean="0"/>
              <a:t>? </a:t>
            </a:r>
            <a:r>
              <a:rPr lang="ko-KR" altLang="en-US" dirty="0" smtClean="0"/>
              <a:t>영어</a:t>
            </a:r>
            <a:r>
              <a:rPr lang="en-US" altLang="ko-KR" dirty="0" smtClean="0"/>
              <a:t>? </a:t>
            </a:r>
            <a:r>
              <a:rPr lang="ko-KR" altLang="en-US" dirty="0" smtClean="0"/>
              <a:t>혹은 다른 나라의 언어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심지어 컴퓨터는 우리가 사용하는 문자를 이해 못함</a:t>
            </a:r>
            <a:endParaRPr lang="en-US" altLang="ko-KR" dirty="0"/>
          </a:p>
          <a:p>
            <a:r>
              <a:rPr lang="en-US" altLang="ko-KR" dirty="0" smtClean="0"/>
              <a:t>1, 2, 3 </a:t>
            </a:r>
            <a:r>
              <a:rPr lang="ko-KR" altLang="en-US" dirty="0" smtClean="0"/>
              <a:t>같은 간단한 숫자도 이해 못함</a:t>
            </a:r>
            <a:endParaRPr lang="en-US" altLang="ko-KR" dirty="0" smtClean="0"/>
          </a:p>
          <a:p>
            <a:r>
              <a:rPr lang="ko-KR" altLang="en-US" dirty="0" smtClean="0"/>
              <a:t>컴퓨터는 전기가 있어야만 동작하는 디지털 기계로 </a:t>
            </a:r>
            <a:r>
              <a:rPr lang="en-US" altLang="ko-KR" dirty="0" smtClean="0"/>
              <a:t>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off</a:t>
            </a:r>
            <a:r>
              <a:rPr lang="ko-KR" altLang="en-US" dirty="0" smtClean="0"/>
              <a:t>만을 알 수 있다는 것에서부터 출발</a:t>
            </a:r>
            <a:endParaRPr lang="en-US" altLang="ko-KR" dirty="0" smtClean="0"/>
          </a:p>
          <a:p>
            <a:r>
              <a:rPr lang="ko-KR" altLang="en-US" dirty="0" smtClean="0"/>
              <a:t>전구를 생각해보면 켜졌을 때를 의미하는 </a:t>
            </a:r>
            <a:r>
              <a:rPr lang="en-US" altLang="ko-KR" dirty="0" smtClean="0"/>
              <a:t>on</a:t>
            </a:r>
            <a:r>
              <a:rPr lang="ko-KR" altLang="en-US" dirty="0" smtClean="0"/>
              <a:t>과 꺼졌을 때를 의미하는 </a:t>
            </a:r>
            <a:r>
              <a:rPr lang="en-US" altLang="ko-KR" dirty="0" smtClean="0"/>
              <a:t>off</a:t>
            </a:r>
            <a:r>
              <a:rPr lang="ko-KR" altLang="en-US" dirty="0"/>
              <a:t> </a:t>
            </a:r>
            <a:r>
              <a:rPr lang="ko-KR" altLang="en-US" dirty="0" smtClean="0"/>
              <a:t>상태를 가짐</a:t>
            </a:r>
            <a:endParaRPr lang="en-US" altLang="ko-KR" dirty="0" smtClean="0"/>
          </a:p>
          <a:p>
            <a:r>
              <a:rPr lang="ko-KR" altLang="en-US" dirty="0" smtClean="0"/>
              <a:t>이를 디지털 기계인 컴퓨터에서는 </a:t>
            </a:r>
            <a:r>
              <a:rPr lang="en-US" altLang="ko-KR" dirty="0" smtClean="0"/>
              <a:t>1 (on)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0 (off)</a:t>
            </a:r>
            <a:r>
              <a:rPr lang="ko-KR" altLang="en-US" dirty="0" smtClean="0"/>
              <a:t>으로 표시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60864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컴퓨터가 정보를 표현하는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전구 한 개가 있으면 </a:t>
            </a:r>
            <a:r>
              <a:rPr lang="en-US" altLang="ko-KR" dirty="0"/>
              <a:t>on</a:t>
            </a:r>
            <a:r>
              <a:rPr lang="ko-KR" altLang="en-US" dirty="0"/>
              <a:t>과 </a:t>
            </a:r>
            <a:r>
              <a:rPr lang="en-US" altLang="ko-KR" dirty="0"/>
              <a:t>off</a:t>
            </a:r>
            <a:r>
              <a:rPr lang="ko-KR" altLang="en-US" dirty="0"/>
              <a:t>에 해당되는 </a:t>
            </a:r>
            <a:r>
              <a:rPr lang="en-US" altLang="ko-KR" dirty="0"/>
              <a:t>2</a:t>
            </a:r>
            <a:r>
              <a:rPr lang="ko-KR" altLang="en-US" dirty="0"/>
              <a:t>개의 정보를 나타낼 수 있음</a:t>
            </a:r>
            <a:r>
              <a:rPr lang="en-US" altLang="ko-KR" dirty="0"/>
              <a:t> (1</a:t>
            </a:r>
            <a:r>
              <a:rPr lang="ko-KR" altLang="en-US" dirty="0"/>
              <a:t>과 </a:t>
            </a:r>
            <a:r>
              <a:rPr lang="en-US" altLang="ko-KR" dirty="0"/>
              <a:t>0) (2</a:t>
            </a:r>
            <a:r>
              <a:rPr lang="en-US" altLang="ko-KR" baseline="30000" dirty="0"/>
              <a:t>1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전구 두 개가 있으면</a:t>
            </a:r>
            <a:r>
              <a:rPr lang="en-US" altLang="ko-KR" dirty="0"/>
              <a:t>, 4</a:t>
            </a:r>
            <a:r>
              <a:rPr lang="ko-KR" altLang="en-US" dirty="0"/>
              <a:t>가지 정보를 나타낼 수 있음 </a:t>
            </a:r>
            <a:r>
              <a:rPr lang="en-US" altLang="ko-KR" dirty="0"/>
              <a:t>(2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00</a:t>
            </a:r>
            <a:r>
              <a:rPr lang="ko-KR" altLang="en-US" dirty="0"/>
              <a:t>은 </a:t>
            </a:r>
            <a:r>
              <a:rPr lang="en-US" altLang="ko-KR" dirty="0"/>
              <a:t>0, 01</a:t>
            </a:r>
            <a:r>
              <a:rPr lang="ko-KR" altLang="en-US" dirty="0"/>
              <a:t>은 </a:t>
            </a:r>
            <a:r>
              <a:rPr lang="en-US" altLang="ko-KR" dirty="0"/>
              <a:t>1, 10</a:t>
            </a:r>
            <a:r>
              <a:rPr lang="ko-KR" altLang="en-US" dirty="0"/>
              <a:t>은 </a:t>
            </a:r>
            <a:r>
              <a:rPr lang="en-US" altLang="ko-KR" dirty="0"/>
              <a:t>2, 11</a:t>
            </a:r>
            <a:r>
              <a:rPr lang="ko-KR" altLang="en-US" dirty="0"/>
              <a:t>은 </a:t>
            </a:r>
            <a:r>
              <a:rPr lang="en-US" altLang="ko-KR" dirty="0" smtClean="0"/>
              <a:t>3</a:t>
            </a:r>
          </a:p>
          <a:p>
            <a:pPr lvl="1"/>
            <a:r>
              <a:rPr lang="en-US" altLang="ko-KR" dirty="0" smtClean="0"/>
              <a:t>00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'A', 01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'B', 10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'C', 11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'D'</a:t>
            </a:r>
          </a:p>
          <a:p>
            <a:pPr lvl="1"/>
            <a:r>
              <a:rPr lang="en-US" altLang="ko-KR" dirty="0" smtClean="0"/>
              <a:t>00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'</a:t>
            </a:r>
            <a:r>
              <a:rPr lang="ko-KR" altLang="en-US" dirty="0" smtClean="0"/>
              <a:t>가</a:t>
            </a:r>
            <a:r>
              <a:rPr lang="en-US" altLang="ko-KR" dirty="0" smtClean="0"/>
              <a:t>', 01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'</a:t>
            </a:r>
            <a:r>
              <a:rPr lang="ko-KR" altLang="en-US" dirty="0" smtClean="0"/>
              <a:t>나</a:t>
            </a:r>
            <a:r>
              <a:rPr lang="en-US" altLang="ko-KR" dirty="0" smtClean="0"/>
              <a:t>', 10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'</a:t>
            </a:r>
            <a:r>
              <a:rPr lang="ko-KR" altLang="en-US" dirty="0" smtClean="0"/>
              <a:t>다</a:t>
            </a:r>
            <a:r>
              <a:rPr lang="en-US" altLang="ko-KR" dirty="0" smtClean="0"/>
              <a:t>', 11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'</a:t>
            </a:r>
            <a:r>
              <a:rPr lang="ko-KR" altLang="en-US" dirty="0" smtClean="0"/>
              <a:t>라</a:t>
            </a:r>
            <a:r>
              <a:rPr lang="en-US" altLang="ko-KR" dirty="0" smtClean="0"/>
              <a:t>'</a:t>
            </a:r>
          </a:p>
          <a:p>
            <a:pPr lvl="1"/>
            <a:r>
              <a:rPr lang="en-US" altLang="ko-KR" dirty="0" smtClean="0"/>
              <a:t>00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'</a:t>
            </a:r>
            <a:r>
              <a:rPr lang="ko-KR" altLang="en-US" dirty="0" smtClean="0"/>
              <a:t>왼쪽</a:t>
            </a:r>
            <a:r>
              <a:rPr lang="en-US" altLang="ko-KR" dirty="0" smtClean="0"/>
              <a:t>', 01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'</a:t>
            </a:r>
            <a:r>
              <a:rPr lang="ko-KR" altLang="en-US" dirty="0" smtClean="0"/>
              <a:t>오른쪽</a:t>
            </a:r>
            <a:r>
              <a:rPr lang="en-US" altLang="ko-KR" dirty="0" smtClean="0"/>
              <a:t>', 10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'</a:t>
            </a:r>
            <a:r>
              <a:rPr lang="ko-KR" altLang="en-US" dirty="0" smtClean="0"/>
              <a:t>위</a:t>
            </a:r>
            <a:r>
              <a:rPr lang="en-US" altLang="ko-KR" dirty="0" smtClean="0"/>
              <a:t>', 11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'</a:t>
            </a:r>
            <a:r>
              <a:rPr lang="ko-KR" altLang="en-US" dirty="0" smtClean="0"/>
              <a:t>아래</a:t>
            </a:r>
            <a:r>
              <a:rPr lang="en-US" altLang="ko-KR" dirty="0" smtClean="0"/>
              <a:t>'</a:t>
            </a:r>
            <a:endParaRPr lang="en-US" altLang="ko-KR" dirty="0"/>
          </a:p>
          <a:p>
            <a:r>
              <a:rPr lang="ko-KR" altLang="en-US" dirty="0"/>
              <a:t>전구 세 개가 있으면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가지 정보를 나타냄 </a:t>
            </a:r>
            <a:r>
              <a:rPr lang="en-US" altLang="ko-KR" dirty="0"/>
              <a:t>(2</a:t>
            </a:r>
            <a:r>
              <a:rPr lang="en-US" altLang="ko-KR" baseline="30000" dirty="0"/>
              <a:t>3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이런 식으로 생각해보면</a:t>
            </a:r>
            <a:r>
              <a:rPr lang="en-US" altLang="ko-KR" dirty="0"/>
              <a:t>, </a:t>
            </a:r>
            <a:r>
              <a:rPr lang="ko-KR" altLang="en-US" dirty="0"/>
              <a:t>전구 </a:t>
            </a:r>
            <a:r>
              <a:rPr lang="en-US" altLang="ko-KR" dirty="0"/>
              <a:t>n</a:t>
            </a:r>
            <a:r>
              <a:rPr lang="ko-KR" altLang="en-US" dirty="0"/>
              <a:t>개가 있으면 </a:t>
            </a:r>
            <a:r>
              <a:rPr lang="en-US" altLang="ko-KR" dirty="0"/>
              <a:t>2</a:t>
            </a:r>
            <a:r>
              <a:rPr lang="en-US" altLang="ko-KR" baseline="30000" dirty="0"/>
              <a:t>n</a:t>
            </a:r>
            <a:r>
              <a:rPr lang="en-US" altLang="ko-KR" dirty="0"/>
              <a:t> </a:t>
            </a:r>
            <a:r>
              <a:rPr lang="ko-KR" altLang="en-US" dirty="0"/>
              <a:t>가지 정보를 나타낼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r>
              <a:rPr lang="ko-KR" altLang="en-US" dirty="0" smtClean="0"/>
              <a:t>이렇게 컴퓨터에서는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조합으로 이루어진 이진법을 이용해서 정보를 표현함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85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입출력 장치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입력 장치는 키보드</a:t>
            </a:r>
            <a:r>
              <a:rPr lang="en-US" altLang="ko-KR" dirty="0"/>
              <a:t>, </a:t>
            </a:r>
            <a:r>
              <a:rPr lang="ko-KR" altLang="en-US" dirty="0"/>
              <a:t>마우스</a:t>
            </a:r>
            <a:r>
              <a:rPr lang="en-US" altLang="ko-KR" dirty="0"/>
              <a:t>, </a:t>
            </a:r>
            <a:r>
              <a:rPr lang="ko-KR" altLang="en-US" dirty="0"/>
              <a:t>스캐너</a:t>
            </a:r>
            <a:r>
              <a:rPr lang="en-US" altLang="ko-KR" dirty="0"/>
              <a:t>, </a:t>
            </a:r>
            <a:r>
              <a:rPr lang="ko-KR" altLang="en-US" dirty="0"/>
              <a:t>터치 패드</a:t>
            </a:r>
            <a:r>
              <a:rPr lang="en-US" altLang="ko-KR" dirty="0"/>
              <a:t>, </a:t>
            </a:r>
            <a:r>
              <a:rPr lang="ko-KR" altLang="en-US" dirty="0"/>
              <a:t>바코드 등</a:t>
            </a:r>
          </a:p>
          <a:p>
            <a:r>
              <a:rPr lang="ko-KR" altLang="en-US" dirty="0" smtClean="0"/>
              <a:t>사용자가 원하는 것을 컴퓨터에 전달함</a:t>
            </a:r>
            <a:endParaRPr lang="en-US" altLang="ko-KR" dirty="0" smtClean="0"/>
          </a:p>
          <a:p>
            <a:r>
              <a:rPr lang="ko-KR" altLang="en-US" dirty="0" smtClean="0"/>
              <a:t>키보드는 사용자가 어떤 키를 눌렀는지 컴퓨터 본체에 알리는 것</a:t>
            </a:r>
            <a:endParaRPr lang="en-US" altLang="ko-KR" dirty="0" smtClean="0"/>
          </a:p>
          <a:p>
            <a:r>
              <a:rPr lang="ko-KR" altLang="en-US" dirty="0" smtClean="0"/>
              <a:t>마우스나 터치패드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트랙패드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화면상에서 마우스의 위치를 나타내는 화살표가 어느 방향으로 얼마나 이동했는지 컴퓨터 본체에 알려주는 역할</a:t>
            </a:r>
            <a:endParaRPr lang="en-US" altLang="ko-KR" dirty="0" smtClean="0"/>
          </a:p>
          <a:p>
            <a:r>
              <a:rPr lang="ko-KR" altLang="en-US" dirty="0" smtClean="0"/>
              <a:t>컴퓨터 본체에 명령과 정보를 입력하는 장치이기 때문에 입력장치라 함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523" y="4549172"/>
            <a:ext cx="3077672" cy="18995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93" y="4128893"/>
            <a:ext cx="4828094" cy="241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56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컴퓨터가 취급하는 크기의 단위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비트</a:t>
            </a:r>
            <a:r>
              <a:rPr lang="en-US" altLang="ko-KR" dirty="0" smtClean="0"/>
              <a:t>(Bit)</a:t>
            </a:r>
            <a:r>
              <a:rPr lang="ko-KR" altLang="en-US" dirty="0" smtClean="0"/>
              <a:t>와 바이트</a:t>
            </a:r>
            <a:r>
              <a:rPr lang="en-US" altLang="ko-KR" dirty="0" smtClean="0"/>
              <a:t>(Byte)</a:t>
            </a:r>
          </a:p>
          <a:p>
            <a:pPr lvl="1"/>
            <a:r>
              <a:rPr lang="ko-KR" altLang="en-US" dirty="0" smtClean="0"/>
              <a:t>컴퓨터에서는 전구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개를 비트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전구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개를 묶어서 바이트라고 부름</a:t>
            </a:r>
          </a:p>
          <a:p>
            <a:pPr lvl="1"/>
            <a:r>
              <a:rPr lang="ko-KR" altLang="en-US" dirty="0" smtClean="0"/>
              <a:t>그리고 전구는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진수를 이용해서 </a:t>
            </a:r>
            <a:r>
              <a:rPr lang="en-US" altLang="ko-KR" dirty="0" smtClean="0"/>
              <a:t>1 (on)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즉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진수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개는 비트</a:t>
            </a:r>
            <a:r>
              <a:rPr lang="en-US" altLang="ko-KR" dirty="0" smtClean="0"/>
              <a:t>(b</a:t>
            </a:r>
            <a:r>
              <a:rPr lang="ko-KR" altLang="en-US" dirty="0" smtClean="0"/>
              <a:t>로 표시</a:t>
            </a:r>
            <a:r>
              <a:rPr lang="en-US" altLang="ko-KR" dirty="0" smtClean="0"/>
              <a:t>), 2</a:t>
            </a:r>
            <a:r>
              <a:rPr lang="ko-KR" altLang="en-US" dirty="0" smtClean="0"/>
              <a:t>진수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개를 묶어서 바이트</a:t>
            </a:r>
            <a:r>
              <a:rPr lang="en-US" altLang="ko-KR" dirty="0" smtClean="0"/>
              <a:t>(B</a:t>
            </a:r>
            <a:r>
              <a:rPr lang="ko-KR" altLang="en-US" dirty="0" smtClean="0"/>
              <a:t>로 표시</a:t>
            </a:r>
            <a:r>
              <a:rPr lang="en-US" altLang="ko-KR" dirty="0" smtClean="0"/>
              <a:t>)</a:t>
            </a:r>
            <a:r>
              <a:rPr lang="ko-KR" altLang="en-US" dirty="0" smtClean="0"/>
              <a:t>라고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이렇게 되면 비트 한 개는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정보를 표현 가능하고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바이트로는 </a:t>
            </a:r>
            <a:r>
              <a:rPr lang="en-US" altLang="ko-KR" dirty="0" smtClean="0"/>
              <a:t>2</a:t>
            </a:r>
            <a:r>
              <a:rPr lang="en-US" altLang="ko-KR" baseline="30000" dirty="0" smtClean="0"/>
              <a:t>8</a:t>
            </a:r>
            <a:r>
              <a:rPr lang="ko-KR" altLang="en-US" dirty="0" smtClean="0"/>
              <a:t>개의 정보 즉 </a:t>
            </a:r>
            <a:r>
              <a:rPr lang="en-US" altLang="ko-KR" dirty="0" smtClean="0"/>
              <a:t>256</a:t>
            </a:r>
            <a:r>
              <a:rPr lang="ko-KR" altLang="en-US" dirty="0" smtClean="0"/>
              <a:t>개의 정보를 표현 가능</a:t>
            </a:r>
            <a:endParaRPr lang="en-US" altLang="ko-KR" dirty="0" smtClean="0"/>
          </a:p>
          <a:p>
            <a:r>
              <a:rPr lang="ko-KR" altLang="en-US" dirty="0" smtClean="0"/>
              <a:t>킬로 단위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일상 </a:t>
            </a:r>
            <a:r>
              <a:rPr lang="ko-KR" altLang="en-US" dirty="0" err="1" smtClean="0"/>
              <a:t>생활속에서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1000g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1kg(</a:t>
            </a:r>
            <a:r>
              <a:rPr lang="ko-KR" altLang="en-US" dirty="0" smtClean="0"/>
              <a:t>킬로그램</a:t>
            </a:r>
            <a:r>
              <a:rPr lang="en-US" altLang="ko-KR" dirty="0" smtClean="0"/>
              <a:t>), 1000m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1km(</a:t>
            </a:r>
            <a:r>
              <a:rPr lang="ko-KR" altLang="en-US" dirty="0" smtClean="0"/>
              <a:t>킬로미터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표현함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컴퓨터에서도 킬로바이트처럼 킬로라는 단위를 사용함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 컴퓨터는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진수를 다루므로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과 유사한 </a:t>
            </a:r>
            <a:r>
              <a:rPr lang="en-US" altLang="ko-KR" dirty="0" smtClean="0"/>
              <a:t>2</a:t>
            </a:r>
            <a:r>
              <a:rPr lang="en-US" altLang="ko-KR" baseline="30000" dirty="0" smtClean="0"/>
              <a:t>10</a:t>
            </a:r>
            <a:r>
              <a:rPr lang="en-US" altLang="ko-KR" dirty="0" smtClean="0"/>
              <a:t> </a:t>
            </a:r>
            <a:r>
              <a:rPr lang="ko-KR" altLang="en-US" dirty="0" smtClean="0"/>
              <a:t>즉 </a:t>
            </a:r>
            <a:r>
              <a:rPr lang="en-US" altLang="ko-KR" dirty="0" smtClean="0"/>
              <a:t>1024</a:t>
            </a:r>
            <a:r>
              <a:rPr lang="ko-KR" altLang="en-US" dirty="0" smtClean="0"/>
              <a:t>를 킬로라고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</a:t>
            </a:r>
            <a:r>
              <a:rPr lang="en-US" altLang="ko-KR" dirty="0" smtClean="0"/>
              <a:t>1024</a:t>
            </a:r>
            <a:r>
              <a:rPr lang="ko-KR" altLang="en-US" dirty="0" smtClean="0"/>
              <a:t>바이트가 </a:t>
            </a:r>
            <a:r>
              <a:rPr lang="en-US" altLang="ko-KR" dirty="0" smtClean="0"/>
              <a:t>1KB</a:t>
            </a:r>
            <a:r>
              <a:rPr lang="ko-KR" altLang="en-US" dirty="0" smtClean="0"/>
              <a:t>가 됨 </a:t>
            </a:r>
            <a:r>
              <a:rPr lang="en-US" altLang="ko-KR" dirty="0" smtClean="0"/>
              <a:t>(1000</a:t>
            </a:r>
            <a:r>
              <a:rPr lang="ko-KR" altLang="en-US" dirty="0" smtClean="0"/>
              <a:t>단위의 킬로와 구별하기 위해 대문자 </a:t>
            </a:r>
            <a:r>
              <a:rPr lang="en-US" altLang="ko-KR" dirty="0" smtClean="0"/>
              <a:t>K</a:t>
            </a:r>
            <a:r>
              <a:rPr lang="ko-KR" altLang="en-US" dirty="0" smtClean="0"/>
              <a:t>를 사용함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비슷한 형태로 </a:t>
            </a:r>
            <a:r>
              <a:rPr lang="en-US" altLang="ko-KR" dirty="0" smtClean="0"/>
              <a:t>2</a:t>
            </a:r>
            <a:r>
              <a:rPr lang="en-US" altLang="ko-KR" sz="2000" baseline="30000" dirty="0"/>
              <a:t>20</a:t>
            </a:r>
            <a:r>
              <a:rPr lang="en-US" altLang="ko-KR" dirty="0" smtClean="0"/>
              <a:t>, 2</a:t>
            </a:r>
            <a:r>
              <a:rPr lang="en-US" altLang="ko-KR" sz="2000" baseline="30000" dirty="0"/>
              <a:t>30</a:t>
            </a:r>
            <a:r>
              <a:rPr lang="en-US" altLang="ko-KR" dirty="0" smtClean="0"/>
              <a:t>, 2</a:t>
            </a:r>
            <a:r>
              <a:rPr lang="en-US" altLang="ko-KR" sz="2000" baseline="30000" dirty="0"/>
              <a:t>40</a:t>
            </a:r>
            <a:r>
              <a:rPr lang="ko-KR" altLang="en-US" dirty="0" smtClean="0"/>
              <a:t>에 해당되는 메가바이트</a:t>
            </a:r>
            <a:r>
              <a:rPr lang="en-US" altLang="ko-KR" dirty="0" smtClean="0"/>
              <a:t>(MB), </a:t>
            </a:r>
            <a:r>
              <a:rPr lang="ko-KR" altLang="en-US" dirty="0" smtClean="0"/>
              <a:t>기가바이트</a:t>
            </a:r>
            <a:r>
              <a:rPr lang="en-US" altLang="ko-KR" dirty="0" smtClean="0"/>
              <a:t>(GB), </a:t>
            </a:r>
            <a:r>
              <a:rPr lang="ko-KR" altLang="en-US" dirty="0" err="1" smtClean="0"/>
              <a:t>테라바이트</a:t>
            </a:r>
            <a:r>
              <a:rPr lang="en-US" altLang="ko-KR" dirty="0" smtClean="0"/>
              <a:t>(TB) </a:t>
            </a:r>
            <a:r>
              <a:rPr lang="ko-KR" altLang="en-US" dirty="0" smtClean="0"/>
              <a:t>등을 사용함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83714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진수와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, 16</a:t>
            </a:r>
            <a:r>
              <a:rPr lang="ko-KR" altLang="en-US" dirty="0" smtClean="0"/>
              <a:t>진수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컴퓨터는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(Binary number)</a:t>
            </a:r>
            <a:r>
              <a:rPr lang="ko-KR" altLang="en-US" dirty="0" smtClean="0"/>
              <a:t>만을 사용하지만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사람들이 보는 것은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(Decimal number)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(Hexadecimal number)</a:t>
            </a:r>
            <a:r>
              <a:rPr lang="ko-KR" altLang="en-US" dirty="0" smtClean="0"/>
              <a:t>가 편함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특히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진수가 공간을 많이 차지하기 때문에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진수로 표현하는 경우가 많음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506192"/>
              </p:ext>
            </p:extLst>
          </p:nvPr>
        </p:nvGraphicFramePr>
        <p:xfrm>
          <a:off x="1325829" y="2566574"/>
          <a:ext cx="4024770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590"/>
                <a:gridCol w="1341590"/>
                <a:gridCol w="134159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진수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16</a:t>
                      </a:r>
                      <a:r>
                        <a:rPr lang="ko-KR" altLang="en-US" dirty="0" smtClean="0"/>
                        <a:t>진수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진수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0010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0011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0101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0110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0111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167753"/>
              </p:ext>
            </p:extLst>
          </p:nvPr>
        </p:nvGraphicFramePr>
        <p:xfrm>
          <a:off x="5823892" y="2566574"/>
          <a:ext cx="4024770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590"/>
                <a:gridCol w="1341590"/>
                <a:gridCol w="134159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진수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16</a:t>
                      </a:r>
                      <a:r>
                        <a:rPr lang="ko-KR" altLang="en-US" dirty="0" smtClean="0"/>
                        <a:t>진수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진수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370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컴퓨터는 어떻게 문자를 이해할까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그렇다면 컴퓨터는 어떻게 키보드에 있는 문자를 인식할까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컴퓨터는 모든 정보를 </a:t>
            </a:r>
            <a:r>
              <a:rPr lang="en-US" altLang="ko-KR" dirty="0" smtClean="0"/>
              <a:t>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조합인 이진수로 표현함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컴퓨터는 영문자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아라비아 숫자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특수 기호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한글 자모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한글 글자 등에 대해서 전혀 모름</a:t>
            </a:r>
            <a:endParaRPr lang="en-US" altLang="ko-KR" dirty="0"/>
          </a:p>
          <a:p>
            <a:pPr lvl="1"/>
            <a:r>
              <a:rPr lang="ko-KR" altLang="en-US" dirty="0" smtClean="0"/>
              <a:t>키보드에 </a:t>
            </a:r>
            <a:r>
              <a:rPr lang="ko-KR" altLang="en-US" dirty="0"/>
              <a:t>있는 영문자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특수기호</a:t>
            </a:r>
            <a:r>
              <a:rPr lang="en-US" altLang="ko-KR" dirty="0"/>
              <a:t>, </a:t>
            </a:r>
            <a:r>
              <a:rPr lang="ko-KR" altLang="en-US" dirty="0"/>
              <a:t>한글 자모 또는 한글 글자 등에 대해서 컴퓨터가 이해할 수 있는 비트의 조합으로 </a:t>
            </a:r>
            <a:r>
              <a:rPr lang="ko-KR" altLang="en-US" dirty="0" smtClean="0"/>
              <a:t>부호화하는 것이 필요함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A</a:t>
            </a:r>
            <a:r>
              <a:rPr lang="ko-KR" altLang="en-US" dirty="0"/>
              <a:t>라는 대문자 영문자는 컴퓨터에서 </a:t>
            </a:r>
            <a:r>
              <a:rPr lang="en-US" altLang="ko-KR" dirty="0"/>
              <a:t>65 (</a:t>
            </a:r>
            <a:r>
              <a:rPr lang="ko-KR" altLang="en-US" dirty="0"/>
              <a:t>이진수로 </a:t>
            </a:r>
            <a:r>
              <a:rPr lang="en-US" altLang="ko-KR" dirty="0"/>
              <a:t>100 0001)</a:t>
            </a:r>
            <a:r>
              <a:rPr lang="ko-KR" altLang="en-US" dirty="0"/>
              <a:t>로 표현하고 </a:t>
            </a:r>
            <a:r>
              <a:rPr lang="ko-KR" altLang="en-US" dirty="0" smtClean="0"/>
              <a:t>대문자 </a:t>
            </a:r>
            <a:r>
              <a:rPr lang="en-US" altLang="ko-KR" dirty="0" smtClean="0"/>
              <a:t>B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66 (100 0010), C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67 (100 0011) </a:t>
            </a:r>
            <a:r>
              <a:rPr lang="ko-KR" altLang="en-US" dirty="0" smtClean="0"/>
              <a:t>등으로 표현할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소문자 </a:t>
            </a:r>
            <a:r>
              <a:rPr lang="en-US" altLang="ko-KR" dirty="0"/>
              <a:t>a</a:t>
            </a:r>
            <a:r>
              <a:rPr lang="ko-KR" altLang="en-US" dirty="0"/>
              <a:t>는 </a:t>
            </a:r>
            <a:r>
              <a:rPr lang="en-US" altLang="ko-KR" dirty="0"/>
              <a:t>97 (</a:t>
            </a:r>
            <a:r>
              <a:rPr lang="ko-KR" altLang="en-US" dirty="0"/>
              <a:t>이진수로 </a:t>
            </a:r>
            <a:r>
              <a:rPr lang="en-US" altLang="ko-KR" dirty="0"/>
              <a:t>110 0001)</a:t>
            </a:r>
            <a:r>
              <a:rPr lang="ko-KR" altLang="en-US" dirty="0"/>
              <a:t>로 </a:t>
            </a:r>
            <a:r>
              <a:rPr lang="ko-KR" altLang="en-US" dirty="0" smtClean="0"/>
              <a:t>표현하고 키보드에 </a:t>
            </a:r>
            <a:r>
              <a:rPr lang="ko-KR" altLang="en-US" dirty="0"/>
              <a:t>있는 </a:t>
            </a:r>
            <a:r>
              <a:rPr lang="en-US" altLang="ko-KR" dirty="0"/>
              <a:t>1</a:t>
            </a:r>
            <a:r>
              <a:rPr lang="ko-KR" altLang="en-US" dirty="0"/>
              <a:t>이라는 문자</a:t>
            </a:r>
            <a:r>
              <a:rPr lang="en-US" altLang="ko-KR" dirty="0"/>
              <a:t>(</a:t>
            </a:r>
            <a:r>
              <a:rPr lang="ko-KR" altLang="en-US" dirty="0"/>
              <a:t>숫자가 아님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/>
              <a:t>49 (011 0001)</a:t>
            </a:r>
            <a:r>
              <a:rPr lang="ko-KR" altLang="en-US" dirty="0"/>
              <a:t>로 </a:t>
            </a:r>
            <a:r>
              <a:rPr lang="ko-KR" altLang="en-US" dirty="0" smtClean="0"/>
              <a:t>표기할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이렇게 컴퓨터에서는 문자들을 </a:t>
            </a:r>
            <a:r>
              <a:rPr lang="ko-KR" altLang="en-US" dirty="0"/>
              <a:t>컴퓨터가 이해할 수 있는 </a:t>
            </a:r>
            <a:r>
              <a:rPr lang="ko-KR" altLang="en-US" dirty="0" smtClean="0"/>
              <a:t>특정 비트 형태로 지정하고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상호 변환할 수 있도록 표로 만들어서 가지고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이러한 표는 컴퓨터와 소프트웨어를 만드는 회사 또는 국가에서 다양하게 지정해서 사용하고 있음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92732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컴퓨터는 어떻게 문자를 이해할까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268413"/>
            <a:ext cx="10972800" cy="465137"/>
          </a:xfrm>
        </p:spPr>
        <p:txBody>
          <a:bodyPr/>
          <a:lstStyle/>
          <a:p>
            <a:r>
              <a:rPr lang="en-US" altLang="ko-KR" dirty="0" smtClean="0"/>
              <a:t>ASCII(American Standard Code for Information Interchange) </a:t>
            </a:r>
            <a:r>
              <a:rPr lang="ko-KR" altLang="en-US" dirty="0" smtClean="0"/>
              <a:t>변환 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052" y="1733550"/>
            <a:ext cx="7534275" cy="5124450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09601" y="1797639"/>
            <a:ext cx="3660742" cy="481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dirty="0"/>
              <a:t>오랫동안 많이 사용되었던 참조 표가 </a:t>
            </a:r>
            <a:r>
              <a:rPr lang="en-US" altLang="ko-KR" dirty="0"/>
              <a:t>1968</a:t>
            </a:r>
            <a:r>
              <a:rPr lang="ko-KR" altLang="en-US" dirty="0"/>
              <a:t>년에 만들어졌던 </a:t>
            </a:r>
            <a:r>
              <a:rPr lang="en-US" altLang="ko-KR" dirty="0"/>
              <a:t>ASCII </a:t>
            </a:r>
            <a:r>
              <a:rPr lang="ko-KR" altLang="en-US" dirty="0" smtClean="0"/>
              <a:t>코드 표</a:t>
            </a:r>
            <a:endParaRPr lang="en-US" altLang="ko-KR" dirty="0"/>
          </a:p>
          <a:p>
            <a:r>
              <a:rPr lang="en-US" altLang="ko-KR" dirty="0"/>
              <a:t>ASCII </a:t>
            </a:r>
            <a:r>
              <a:rPr lang="ko-KR" altLang="en-US" dirty="0"/>
              <a:t>코드는 초기에 </a:t>
            </a:r>
            <a:r>
              <a:rPr lang="en-US" altLang="ko-KR" dirty="0"/>
              <a:t>0-127</a:t>
            </a:r>
            <a:r>
              <a:rPr lang="ko-KR" altLang="en-US" dirty="0"/>
              <a:t>까지 영어와 숫자 등을 포함하는 형태로 만들어짐</a:t>
            </a:r>
            <a:endParaRPr lang="en-US" altLang="ko-KR" dirty="0"/>
          </a:p>
          <a:p>
            <a:r>
              <a:rPr lang="en-US" altLang="ko-KR" dirty="0"/>
              <a:t>1980</a:t>
            </a:r>
            <a:r>
              <a:rPr lang="ko-KR" altLang="en-US" dirty="0"/>
              <a:t>년대 들어와서 서유럽 문자와 러시아 등에서 사용되는 키릴</a:t>
            </a:r>
            <a:r>
              <a:rPr lang="en-US" altLang="ko-KR" dirty="0"/>
              <a:t>(Cyrillic)</a:t>
            </a:r>
            <a:r>
              <a:rPr lang="ko-KR" altLang="en-US" dirty="0"/>
              <a:t> 문자가 추가됨 </a:t>
            </a:r>
            <a:r>
              <a:rPr lang="en-US" altLang="ko-KR" dirty="0"/>
              <a:t>(128-255 </a:t>
            </a:r>
            <a:r>
              <a:rPr lang="ko-KR" altLang="en-US" dirty="0"/>
              <a:t>영역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8824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컴퓨터는 어떻게 문자를 이해할까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268413"/>
            <a:ext cx="5197311" cy="4862512"/>
          </a:xfrm>
        </p:spPr>
        <p:txBody>
          <a:bodyPr/>
          <a:lstStyle/>
          <a:p>
            <a:r>
              <a:rPr lang="en-US" altLang="ko-KR" dirty="0" smtClean="0"/>
              <a:t>ASCII </a:t>
            </a:r>
            <a:r>
              <a:rPr lang="ko-KR" altLang="en-US" dirty="0"/>
              <a:t>코드로는 세계에서 사용되는 언어를 표현하는 것이 불가능</a:t>
            </a:r>
            <a:endParaRPr lang="en-US" altLang="ko-KR" dirty="0"/>
          </a:p>
          <a:p>
            <a:r>
              <a:rPr lang="ko-KR" altLang="en-US" dirty="0" smtClean="0"/>
              <a:t>유니코드</a:t>
            </a:r>
            <a:r>
              <a:rPr lang="en-US" altLang="ko-KR" dirty="0" smtClean="0"/>
              <a:t>(Unicode)</a:t>
            </a:r>
            <a:r>
              <a:rPr lang="ko-KR" altLang="en-US" dirty="0" smtClean="0"/>
              <a:t>는 </a:t>
            </a:r>
            <a:r>
              <a:rPr lang="ko-KR" altLang="en-US" dirty="0"/>
              <a:t>초기에 </a:t>
            </a:r>
            <a:r>
              <a:rPr lang="en-US" altLang="ko-KR" dirty="0"/>
              <a:t>16</a:t>
            </a:r>
            <a:r>
              <a:rPr lang="ko-KR" altLang="en-US" dirty="0"/>
              <a:t>비트로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65536 </a:t>
            </a:r>
            <a:r>
              <a:rPr lang="ko-KR" altLang="en-US" dirty="0"/>
              <a:t>문자</a:t>
            </a:r>
            <a:r>
              <a:rPr lang="en-US" altLang="ko-KR" dirty="0"/>
              <a:t>)</a:t>
            </a:r>
            <a:r>
              <a:rPr lang="ko-KR" altLang="en-US" dirty="0"/>
              <a:t> 시작되었고</a:t>
            </a:r>
            <a:r>
              <a:rPr lang="en-US" altLang="ko-KR" dirty="0"/>
              <a:t>, </a:t>
            </a:r>
            <a:r>
              <a:rPr lang="ko-KR" altLang="en-US" dirty="0"/>
              <a:t>지구상의 모든 언어를 담는 것을 목표로 하였으나 추후 </a:t>
            </a:r>
            <a:r>
              <a:rPr lang="en-US" altLang="ko-KR" dirty="0"/>
              <a:t>32</a:t>
            </a:r>
            <a:r>
              <a:rPr lang="ko-KR" altLang="en-US" dirty="0"/>
              <a:t>비트까지로 확장됨 </a:t>
            </a:r>
            <a:r>
              <a:rPr lang="en-US" altLang="ko-KR" dirty="0"/>
              <a:t>(0-0x10FFFF </a:t>
            </a:r>
            <a:r>
              <a:rPr lang="ko-KR" altLang="en-US" dirty="0"/>
              <a:t>또는 </a:t>
            </a:r>
            <a:r>
              <a:rPr lang="en-US" altLang="ko-KR" dirty="0"/>
              <a:t>0-1,114,111</a:t>
            </a:r>
            <a:r>
              <a:rPr lang="en-US" altLang="ko-KR" dirty="0" smtClean="0"/>
              <a:t>)</a:t>
            </a:r>
          </a:p>
          <a:p>
            <a:r>
              <a:rPr lang="ko-KR" altLang="en-US" dirty="0"/>
              <a:t>하지만 한 글자에 </a:t>
            </a:r>
            <a:r>
              <a:rPr lang="en-US" altLang="ko-KR" dirty="0"/>
              <a:t>4</a:t>
            </a:r>
            <a:r>
              <a:rPr lang="ko-KR" altLang="en-US" dirty="0"/>
              <a:t>바이트씩 사용하는 것은 메모리</a:t>
            </a:r>
            <a:r>
              <a:rPr lang="en-US" altLang="ko-KR" dirty="0"/>
              <a:t>, </a:t>
            </a:r>
            <a:r>
              <a:rPr lang="ko-KR" altLang="en-US" dirty="0"/>
              <a:t>디스크</a:t>
            </a:r>
            <a:r>
              <a:rPr lang="en-US" altLang="ko-KR" dirty="0"/>
              <a:t>, </a:t>
            </a:r>
            <a:r>
              <a:rPr lang="ko-KR" altLang="en-US" dirty="0"/>
              <a:t>네트워크 대역폭등에 영향을 미치게 되므로</a:t>
            </a:r>
            <a:r>
              <a:rPr lang="en-US" altLang="ko-KR" dirty="0"/>
              <a:t>, </a:t>
            </a:r>
            <a:r>
              <a:rPr lang="ko-KR" altLang="en-US" dirty="0"/>
              <a:t>이를 활용하지 않고 보다 효율적인 </a:t>
            </a:r>
            <a:r>
              <a:rPr lang="ko-KR" altLang="en-US" dirty="0" err="1"/>
              <a:t>인코딩</a:t>
            </a:r>
            <a:r>
              <a:rPr lang="ko-KR" altLang="en-US" dirty="0"/>
              <a:t> 방법을 선택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UTF-8)</a:t>
            </a:r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20" y="1406724"/>
            <a:ext cx="4603432" cy="49401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736205" y="6346825"/>
            <a:ext cx="3876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ko-KR" altLang="en-US" dirty="0" smtClean="0"/>
              <a:t>http</a:t>
            </a:r>
            <a:r>
              <a:rPr lang="ko-KR" altLang="en-US" dirty="0"/>
              <a:t>://www.utf8-chartable.de/</a:t>
            </a:r>
          </a:p>
        </p:txBody>
      </p:sp>
    </p:spTree>
    <p:extLst>
      <p:ext uri="{BB962C8B-B14F-4D97-AF65-F5344CB8AC3E}">
        <p14:creationId xmlns:p14="http://schemas.microsoft.com/office/powerpoint/2010/main" val="3141285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컴퓨터에서 정보 </a:t>
            </a:r>
            <a:r>
              <a:rPr lang="ko-KR" altLang="en-US" dirty="0"/>
              <a:t>이해의 </a:t>
            </a:r>
            <a:r>
              <a:rPr lang="ko-KR" altLang="en-US" dirty="0" smtClean="0"/>
              <a:t>모호함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아래와 같은 정보를 볼 때 이를 컴퓨터에서 어떻게 해석하고 메모리에 저장할 것인가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smtClean="0"/>
              <a:t>256</a:t>
            </a:r>
            <a:r>
              <a:rPr lang="ko-KR" altLang="en-US" dirty="0" smtClean="0"/>
              <a:t>이라는 숫자 값으로 가정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숫자 값이라면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이진수로 변환하여 </a:t>
            </a:r>
            <a:r>
              <a:rPr lang="en-US" altLang="ko-KR" dirty="0" smtClean="0"/>
              <a:t>8</a:t>
            </a:r>
            <a:r>
              <a:rPr lang="ko-KR" altLang="en-US" dirty="0" smtClean="0"/>
              <a:t>비트의 데이터로 저장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256</a:t>
            </a:r>
            <a:r>
              <a:rPr lang="ko-KR" altLang="en-US" dirty="0" smtClean="0"/>
              <a:t>이라는 문자의 열로 가정</a:t>
            </a:r>
            <a:r>
              <a:rPr lang="en-US" altLang="ko-KR" dirty="0" smtClean="0"/>
              <a:t>? </a:t>
            </a:r>
          </a:p>
          <a:p>
            <a:pPr lvl="2"/>
            <a:r>
              <a:rPr lang="ko-KR" altLang="en-US" dirty="0" smtClean="0"/>
              <a:t>적어도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문자로 구성되어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 변환 표의 종류에 따라 다른 크기의 메모리 공간이 필요함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회색 바탕에 검정색으로 그려져 있는 이미지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이미지를 저장하는 방법은 일반 문자 저장 방법과는 또 다름</a:t>
            </a:r>
            <a:endParaRPr lang="en-US" altLang="ko-KR" dirty="0" smtClean="0"/>
          </a:p>
          <a:p>
            <a:r>
              <a:rPr lang="ko-KR" altLang="en-US" dirty="0" smtClean="0"/>
              <a:t>컴퓨터에서 정보를 처리할 때에는 명확하게 어떤 정보인지를 알려주는 것이 필요함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1386892" y="2278274"/>
            <a:ext cx="930794" cy="461665"/>
          </a:xfrm>
          <a:prstGeom prst="rect">
            <a:avLst/>
          </a:prstGeom>
          <a:solidFill>
            <a:srgbClr val="E6E6E6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kumimoji="1" sz="2400">
                <a:solidFill>
                  <a:schemeClr val="tx1"/>
                </a:solidFill>
                <a:latin typeface="Book Antiqua" panose="02040602050305030304" pitchFamily="18" charset="0"/>
                <a:ea typeface="MingLiU" pitchFamily="49" charset="-120"/>
              </a:defRPr>
            </a:lvl1pPr>
            <a:lvl2pPr marL="742950" indent="-285750" latinLnBrk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MingLiU" pitchFamily="49" charset="-120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kumimoji="1" sz="2400">
                <a:solidFill>
                  <a:schemeClr val="tx1"/>
                </a:solidFill>
                <a:latin typeface="Book Antiqua" panose="02040602050305030304" pitchFamily="18" charset="0"/>
                <a:ea typeface="MingLiU" pitchFamily="49" charset="-120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1600">
                <a:solidFill>
                  <a:schemeClr val="tx1"/>
                </a:solidFill>
                <a:latin typeface="Book Antiqua" panose="02040602050305030304" pitchFamily="18" charset="0"/>
                <a:ea typeface="MingLiU" pitchFamily="49" charset="-120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kumimoji="1" sz="1600">
                <a:solidFill>
                  <a:schemeClr val="tx1"/>
                </a:solidFill>
                <a:latin typeface="Book Antiqua" panose="02040602050305030304" pitchFamily="18" charset="0"/>
                <a:ea typeface="MingLiU" pitchFamily="49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kumimoji="1" sz="1600">
                <a:solidFill>
                  <a:schemeClr val="tx1"/>
                </a:solidFill>
                <a:latin typeface="Book Antiqua" panose="02040602050305030304" pitchFamily="18" charset="0"/>
                <a:ea typeface="MingLiU" pitchFamily="49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kumimoji="1" sz="1600">
                <a:solidFill>
                  <a:schemeClr val="tx1"/>
                </a:solidFill>
                <a:latin typeface="Book Antiqua" panose="02040602050305030304" pitchFamily="18" charset="0"/>
                <a:ea typeface="MingLiU" pitchFamily="49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kumimoji="1" sz="1600">
                <a:solidFill>
                  <a:schemeClr val="tx1"/>
                </a:solidFill>
                <a:latin typeface="Book Antiqua" panose="02040602050305030304" pitchFamily="18" charset="0"/>
                <a:ea typeface="MingLiU" pitchFamily="49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kumimoji="1" sz="1600">
                <a:solidFill>
                  <a:schemeClr val="tx1"/>
                </a:solidFill>
                <a:latin typeface="Book Antiqua" panose="02040602050305030304" pitchFamily="18" charset="0"/>
                <a:ea typeface="MingLiU" pitchFamily="49" charset="-120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dirty="0" smtClean="0">
                <a:latin typeface="Consolas" panose="020B0609020204030204" pitchFamily="49" charset="0"/>
              </a:rPr>
              <a:t>256</a:t>
            </a:r>
            <a:endParaRPr kumimoji="0" lang="en-US" altLang="ko-KR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928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컴퓨터는 프로그램을 어떻게 이해할까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그렇다면 우리는 어떻게 컴퓨터에게 일을 시키기 위해 명령을 내릴 수 있고</a:t>
            </a:r>
            <a:r>
              <a:rPr lang="en-US" altLang="ko-KR" dirty="0"/>
              <a:t>, </a:t>
            </a:r>
            <a:r>
              <a:rPr lang="ko-KR" altLang="en-US" dirty="0"/>
              <a:t>컴퓨터는 어떻게 그 명령을 수행할까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컴퓨터에게 일을 시키려면 컴퓨터가 이해할 수 있는 형태로 지시해야 함</a:t>
            </a:r>
            <a:endParaRPr lang="en-US" altLang="ko-KR" dirty="0" smtClean="0"/>
          </a:p>
          <a:p>
            <a:pPr lvl="1"/>
            <a:r>
              <a:rPr lang="ko-KR" altLang="en-US" dirty="0"/>
              <a:t>컴퓨터는 지시한 것만 처리할 수 있음</a:t>
            </a:r>
            <a:endParaRPr lang="en-US" altLang="ko-KR" dirty="0"/>
          </a:p>
          <a:p>
            <a:pPr lvl="1"/>
            <a:r>
              <a:rPr lang="ko-KR" altLang="en-US" dirty="0"/>
              <a:t>컴퓨터는 애매모호한 표현을 이해 못함</a:t>
            </a:r>
            <a:endParaRPr lang="en-US" altLang="ko-KR" dirty="0"/>
          </a:p>
          <a:p>
            <a:pPr lvl="1"/>
            <a:r>
              <a:rPr lang="ko-KR" altLang="en-US" dirty="0"/>
              <a:t>컴퓨터는 긴 문장을 이해 못함</a:t>
            </a:r>
            <a:endParaRPr lang="en-US" altLang="ko-KR" dirty="0"/>
          </a:p>
          <a:p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컴퓨터는 </a:t>
            </a:r>
            <a:r>
              <a:rPr lang="en-US" altLang="ko-KR" dirty="0" smtClean="0"/>
              <a:t>"</a:t>
            </a:r>
            <a:r>
              <a:rPr lang="ko-KR" altLang="en-US" dirty="0" smtClean="0"/>
              <a:t>커피 갖다 주세요</a:t>
            </a:r>
            <a:r>
              <a:rPr lang="en-US" altLang="ko-KR" dirty="0" smtClean="0"/>
              <a:t>"</a:t>
            </a:r>
            <a:r>
              <a:rPr lang="ko-KR" altLang="en-US" dirty="0" smtClean="0"/>
              <a:t>라고 하면 이해 못함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사람에게 얘기하면 마실 수 있는 형태의 커피 음료를 가져올 수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컴퓨터는 인스턴트 커피나 커피 원두를 가져 올 수 있음</a:t>
            </a:r>
            <a:endParaRPr lang="en-US" altLang="ko-KR" dirty="0" smtClean="0"/>
          </a:p>
          <a:p>
            <a:pPr marL="400050"/>
            <a:r>
              <a:rPr lang="ko-KR" altLang="en-US" dirty="0" smtClean="0"/>
              <a:t>사람들이 일반적으로 사용하는 언어는 애매모호한 표현 등이 많음</a:t>
            </a:r>
            <a:endParaRPr lang="en-US" altLang="ko-KR" dirty="0" smtClean="0"/>
          </a:p>
          <a:p>
            <a:pPr marL="400050"/>
            <a:r>
              <a:rPr lang="ko-KR" altLang="en-US" dirty="0" smtClean="0"/>
              <a:t>따라서 컴퓨터에게 일을 시킬 때에는 컴퓨터가 이해할 수 있는 형태의 단순한 언어를 사용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프로그래밍 언어</a:t>
            </a:r>
            <a:r>
              <a:rPr lang="en-US" altLang="ko-KR" dirty="0" smtClean="0"/>
              <a:t>)</a:t>
            </a:r>
            <a:r>
              <a:rPr lang="ko-KR" altLang="en-US" dirty="0" smtClean="0"/>
              <a:t>해서 프로그래밍해야 함</a:t>
            </a:r>
            <a:endParaRPr lang="en-US" altLang="ko-KR" dirty="0" smtClean="0"/>
          </a:p>
          <a:p>
            <a:pPr marL="400050"/>
            <a:r>
              <a:rPr lang="ko-KR" altLang="en-US" dirty="0" smtClean="0"/>
              <a:t>세상에는 엄청나게 많은 종류의 프로그래밍 언어가 존재함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783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3.1.1 </a:t>
            </a:r>
            <a:r>
              <a:rPr lang="ko-KR" altLang="en-US" dirty="0"/>
              <a:t>코딩의 개념과 사회생활 능력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코딩이란 무엇인가</a:t>
            </a:r>
            <a:r>
              <a:rPr lang="en-US" altLang="ko-KR" dirty="0" smtClean="0"/>
              <a:t>?</a:t>
            </a:r>
          </a:p>
          <a:p>
            <a:pPr lvl="1" latinLnBrk="0"/>
            <a:r>
              <a:rPr lang="ko-KR" altLang="en-US" dirty="0"/>
              <a:t>하루가 다르게 변화하며 발전하는 디지털 시대가 도래</a:t>
            </a:r>
          </a:p>
          <a:p>
            <a:pPr lvl="1" latinLnBrk="0"/>
            <a:r>
              <a:rPr lang="ko-KR" altLang="en-US" dirty="0"/>
              <a:t>코딩</a:t>
            </a:r>
            <a:r>
              <a:rPr lang="en-US" altLang="ko-KR" dirty="0"/>
              <a:t>(coding) </a:t>
            </a:r>
            <a:r>
              <a:rPr lang="ko-KR" altLang="en-US" dirty="0"/>
              <a:t>교육이 필수적이며 매우 중요</a:t>
            </a:r>
          </a:p>
          <a:p>
            <a:pPr lvl="1" latinLnBrk="0"/>
            <a:r>
              <a:rPr lang="ko-KR" altLang="en-US" dirty="0"/>
              <a:t>코딩이란 ‘컴퓨터 프로그램을 수행하는 절차를 </a:t>
            </a:r>
            <a:r>
              <a:rPr lang="ko-KR" altLang="en-US" dirty="0" smtClean="0"/>
              <a:t>적어둔 명령어들인 </a:t>
            </a:r>
            <a:r>
              <a:rPr lang="ko-KR" altLang="en-US" dirty="0"/>
              <a:t>코드</a:t>
            </a:r>
            <a:r>
              <a:rPr lang="en-US" altLang="ko-KR" dirty="0"/>
              <a:t>(code)</a:t>
            </a:r>
            <a:r>
              <a:rPr lang="ko-KR" altLang="en-US" dirty="0"/>
              <a:t>를 작성하는 행위’</a:t>
            </a:r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3장\그림3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899" y="3061610"/>
            <a:ext cx="7646874" cy="306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586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코딩의 </a:t>
            </a:r>
            <a:r>
              <a:rPr lang="ko-KR" altLang="en-US" dirty="0"/>
              <a:t>개념과 사회생활 능력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코딩은 ‘문제해결을 위한 절차와 과정을 설정하고</a:t>
            </a:r>
            <a:r>
              <a:rPr lang="en-US" altLang="ko-KR" dirty="0"/>
              <a:t>, </a:t>
            </a:r>
            <a:r>
              <a:rPr lang="ko-KR" altLang="en-US" dirty="0" smtClean="0"/>
              <a:t>그것을 실행 </a:t>
            </a:r>
            <a:r>
              <a:rPr lang="ko-KR" altLang="en-US" dirty="0"/>
              <a:t>가능한 </a:t>
            </a:r>
            <a:r>
              <a:rPr lang="ko-KR" altLang="en-US" dirty="0" smtClean="0"/>
              <a:t>프로그램으로 </a:t>
            </a:r>
            <a:r>
              <a:rPr lang="ko-KR" altLang="en-US" dirty="0"/>
              <a:t>작성하는 일’</a:t>
            </a:r>
          </a:p>
          <a:p>
            <a:pPr latinLnBrk="0"/>
            <a:r>
              <a:rPr lang="ko-KR" altLang="en-US" dirty="0"/>
              <a:t>코딩과 프로그래밍은 같은 의미</a:t>
            </a:r>
          </a:p>
          <a:p>
            <a:pPr latinLnBrk="0"/>
            <a:r>
              <a:rPr lang="ko-KR" altLang="en-US" dirty="0"/>
              <a:t>코딩의 궁극적 목표는 주어진 문제를 제대로 해결하는 일</a:t>
            </a:r>
          </a:p>
          <a:p>
            <a:pPr latinLnBrk="0"/>
            <a:r>
              <a:rPr lang="ko-KR" altLang="en-US" dirty="0"/>
              <a:t>코딩에 앞서 문제해결을 위한 방법을 먼저 구상</a:t>
            </a:r>
          </a:p>
          <a:p>
            <a:pPr latinLnBrk="0"/>
            <a:r>
              <a:rPr lang="ko-KR" altLang="en-US" dirty="0"/>
              <a:t>그 후 코딩을 마치고 컴퓨터를 작동시켜 문제를 해결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3장\그림3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14" y="3950087"/>
            <a:ext cx="8746643" cy="258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6401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코딩의 </a:t>
            </a:r>
            <a:r>
              <a:rPr lang="ko-KR" altLang="en-US" dirty="0"/>
              <a:t>개념과 사회생활 능력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최근 코딩 능력은 영어를 배우는 것 같이 매우 중요</a:t>
            </a:r>
          </a:p>
          <a:p>
            <a:pPr latinLnBrk="0"/>
            <a:r>
              <a:rPr lang="en-US" altLang="ko-KR" dirty="0"/>
              <a:t>‘21</a:t>
            </a:r>
            <a:r>
              <a:rPr lang="ko-KR" altLang="en-US" dirty="0"/>
              <a:t>세기의 언어’라고도 불리는 소프트웨어 이해</a:t>
            </a:r>
          </a:p>
          <a:p>
            <a:pPr latinLnBrk="0"/>
            <a:r>
              <a:rPr lang="ko-KR" altLang="en-US" dirty="0"/>
              <a:t>코딩 또는 프로그래밍 관련 기초 역량 함양 </a:t>
            </a:r>
          </a:p>
          <a:p>
            <a:pPr latinLnBrk="0"/>
            <a:r>
              <a:rPr lang="ko-KR" altLang="en-US" dirty="0"/>
              <a:t>창의성과 논리력 배양을 통한 문제해결 능력 향상</a:t>
            </a:r>
          </a:p>
          <a:p>
            <a:pPr latinLnBrk="0"/>
            <a:r>
              <a:rPr lang="ko-KR" altLang="en-US" dirty="0"/>
              <a:t>산업 사회에서는 읽기</a:t>
            </a:r>
            <a:r>
              <a:rPr lang="en-US" altLang="ko-KR" dirty="0"/>
              <a:t>, </a:t>
            </a:r>
            <a:r>
              <a:rPr lang="ko-KR" altLang="en-US" dirty="0"/>
              <a:t>쓰기</a:t>
            </a:r>
            <a:r>
              <a:rPr lang="en-US" altLang="ko-KR" dirty="0"/>
              <a:t>, </a:t>
            </a:r>
            <a:r>
              <a:rPr lang="ko-KR" altLang="en-US" dirty="0"/>
              <a:t>계산하기가 필수 능력</a:t>
            </a:r>
          </a:p>
          <a:p>
            <a:pPr latinLnBrk="0"/>
            <a:r>
              <a:rPr lang="ko-KR" altLang="en-US" dirty="0"/>
              <a:t>최근 정보화 사회에서 코딩을 할 수 있는 능력도 포함</a:t>
            </a:r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3장\그림3-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436" y="4067701"/>
            <a:ext cx="4309494" cy="260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003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입출력 장치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출력 </a:t>
            </a:r>
            <a:r>
              <a:rPr lang="ko-KR" altLang="en-US" dirty="0"/>
              <a:t>장치는 프린터</a:t>
            </a:r>
            <a:r>
              <a:rPr lang="en-US" altLang="ko-KR" dirty="0"/>
              <a:t>, </a:t>
            </a:r>
            <a:r>
              <a:rPr lang="ko-KR" altLang="en-US" dirty="0"/>
              <a:t>모니터</a:t>
            </a:r>
            <a:r>
              <a:rPr lang="en-US" altLang="ko-KR" dirty="0"/>
              <a:t>, </a:t>
            </a:r>
            <a:r>
              <a:rPr lang="ko-KR" altLang="en-US" dirty="0"/>
              <a:t>사운드 카드</a:t>
            </a:r>
            <a:r>
              <a:rPr lang="en-US" altLang="ko-KR" dirty="0"/>
              <a:t>, 3D </a:t>
            </a:r>
            <a:r>
              <a:rPr lang="ko-KR" altLang="en-US" dirty="0"/>
              <a:t>프린터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r>
              <a:rPr lang="ko-KR" altLang="en-US" dirty="0" smtClean="0"/>
              <a:t>모니터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키보드나 마우스를 이용해서 컴퓨터에 뭔가 지시를 내리면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컴퓨터는 그 지시에 따라 동작하며 그 결과를 모니터나 프린터 같은 출력 장치를 통해 사용자에게 전달함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모니터는 화면에 작은 점들을 발광시켜 문자나 이미지를 표시함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어떤 점을 어떻게 발광시킬지 여부는 컴퓨터 본체가 명령하며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모니터가 자체적으로 고려하는 것은 아님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24" y="3957282"/>
            <a:ext cx="3329972" cy="29007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568" y="3957282"/>
            <a:ext cx="4102839" cy="263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221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3.1.2 </a:t>
            </a:r>
            <a:r>
              <a:rPr lang="ko-KR" altLang="en-US" dirty="0" smtClean="0"/>
              <a:t>코딩 교육과 중요성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유명 인사들이 말하는 코딩의 중요성</a:t>
            </a:r>
            <a:endParaRPr lang="en-US" altLang="ko-KR" dirty="0" smtClean="0"/>
          </a:p>
          <a:p>
            <a:pPr lvl="1" indent="-342900" latinLnBrk="0"/>
            <a:r>
              <a:rPr lang="en-US" altLang="ko-KR" dirty="0"/>
              <a:t>“13</a:t>
            </a:r>
            <a:r>
              <a:rPr lang="ko-KR" altLang="en-US" dirty="0"/>
              <a:t>살 때 </a:t>
            </a:r>
            <a:r>
              <a:rPr lang="ko-KR" altLang="en-US" dirty="0" err="1"/>
              <a:t>코딩하는</a:t>
            </a:r>
            <a:r>
              <a:rPr lang="ko-KR" altLang="en-US" dirty="0"/>
              <a:t> 방법을 처음 배웠고</a:t>
            </a:r>
            <a:r>
              <a:rPr lang="en-US" altLang="ko-KR" dirty="0"/>
              <a:t>, </a:t>
            </a:r>
            <a:r>
              <a:rPr lang="ko-KR" altLang="en-US" dirty="0"/>
              <a:t>이를 바탕으로 </a:t>
            </a:r>
            <a:r>
              <a:rPr lang="ko-KR" altLang="en-US" dirty="0" smtClean="0"/>
              <a:t>마이크로소프트를 </a:t>
            </a:r>
            <a:r>
              <a:rPr lang="ko-KR" altLang="en-US" dirty="0"/>
              <a:t>세웠다</a:t>
            </a:r>
            <a:r>
              <a:rPr lang="en-US" altLang="ko-KR" dirty="0"/>
              <a:t>.” </a:t>
            </a:r>
            <a:r>
              <a:rPr lang="en-US" altLang="ko-KR" dirty="0" smtClean="0"/>
              <a:t>- </a:t>
            </a:r>
            <a:r>
              <a:rPr lang="ko-KR" altLang="en-US" dirty="0"/>
              <a:t>빌 </a:t>
            </a:r>
            <a:r>
              <a:rPr lang="ko-KR" altLang="en-US" dirty="0" err="1"/>
              <a:t>게이츠</a:t>
            </a:r>
            <a:endParaRPr lang="en-US" altLang="ko-KR" dirty="0"/>
          </a:p>
          <a:p>
            <a:pPr lvl="1" indent="-342900" latinLnBrk="0"/>
            <a:r>
              <a:rPr lang="en-US" altLang="ko-KR" dirty="0" smtClean="0"/>
              <a:t>“</a:t>
            </a:r>
            <a:r>
              <a:rPr lang="ko-KR" altLang="en-US" dirty="0"/>
              <a:t>코딩을 할 수 있다면</a:t>
            </a:r>
            <a:r>
              <a:rPr lang="en-US" altLang="ko-KR" dirty="0"/>
              <a:t>, </a:t>
            </a:r>
            <a:r>
              <a:rPr lang="ko-KR" altLang="en-US" dirty="0"/>
              <a:t>무엇인가를 만들어낼 수 있고</a:t>
            </a:r>
            <a:r>
              <a:rPr lang="en-US" altLang="ko-KR" dirty="0"/>
              <a:t>, </a:t>
            </a:r>
            <a:r>
              <a:rPr lang="ko-KR" altLang="en-US" dirty="0" smtClean="0"/>
              <a:t>누구도 </a:t>
            </a:r>
            <a:r>
              <a:rPr lang="ko-KR" altLang="en-US" dirty="0"/>
              <a:t>당신을 막을 수 없다</a:t>
            </a:r>
            <a:r>
              <a:rPr lang="en-US" altLang="ko-KR" dirty="0"/>
              <a:t>.” - </a:t>
            </a:r>
            <a:r>
              <a:rPr lang="ko-KR" altLang="en-US" dirty="0" err="1"/>
              <a:t>페이스북</a:t>
            </a:r>
            <a:r>
              <a:rPr lang="ko-KR" altLang="en-US" dirty="0"/>
              <a:t> 마크 </a:t>
            </a:r>
            <a:r>
              <a:rPr lang="ko-KR" altLang="en-US" dirty="0" err="1"/>
              <a:t>저커버그</a:t>
            </a:r>
            <a:endParaRPr lang="en-US" altLang="ko-KR" dirty="0"/>
          </a:p>
          <a:p>
            <a:pPr lvl="1" indent="-342900" latinLnBrk="0"/>
            <a:r>
              <a:rPr lang="en-US" altLang="ko-KR" dirty="0" smtClean="0"/>
              <a:t>“</a:t>
            </a:r>
            <a:r>
              <a:rPr lang="en-US" altLang="ko-KR" dirty="0"/>
              <a:t>21</a:t>
            </a:r>
            <a:r>
              <a:rPr lang="ko-KR" altLang="en-US" dirty="0"/>
              <a:t>세기에는 프로그래밍 능력이 세상을 이해하고 </a:t>
            </a:r>
            <a:r>
              <a:rPr lang="ko-KR" altLang="en-US" dirty="0" smtClean="0"/>
              <a:t>적응하는 핵심 </a:t>
            </a:r>
            <a:r>
              <a:rPr lang="ko-KR" altLang="en-US" dirty="0"/>
              <a:t>역량이다</a:t>
            </a:r>
            <a:r>
              <a:rPr lang="en-US" altLang="ko-KR" dirty="0"/>
              <a:t>.” - </a:t>
            </a:r>
            <a:r>
              <a:rPr lang="ko-KR" altLang="en-US" dirty="0" err="1" smtClean="0"/>
              <a:t>코드카데미</a:t>
            </a:r>
            <a:r>
              <a:rPr lang="ko-KR" altLang="en-US" dirty="0" smtClean="0"/>
              <a:t> </a:t>
            </a:r>
            <a:r>
              <a:rPr lang="ko-KR" altLang="en-US" dirty="0"/>
              <a:t>창업자 </a:t>
            </a:r>
            <a:r>
              <a:rPr lang="ko-KR" altLang="en-US" dirty="0" err="1"/>
              <a:t>자크</a:t>
            </a:r>
            <a:r>
              <a:rPr lang="ko-KR" altLang="en-US" dirty="0"/>
              <a:t> </a:t>
            </a:r>
            <a:r>
              <a:rPr lang="ko-KR" altLang="en-US" dirty="0" err="1"/>
              <a:t>심즈</a:t>
            </a:r>
            <a:endParaRPr lang="ko-KR" altLang="en-US" dirty="0"/>
          </a:p>
          <a:p>
            <a:pPr lvl="1" indent="-342900" latinLnBrk="0"/>
            <a:r>
              <a:rPr lang="en-US" altLang="ko-KR" dirty="0" smtClean="0"/>
              <a:t>“</a:t>
            </a:r>
            <a:r>
              <a:rPr lang="ko-KR" altLang="en-US" dirty="0"/>
              <a:t>코딩 기술을 배우는 것이 여러분의 미래는 물론 </a:t>
            </a:r>
            <a:r>
              <a:rPr lang="ko-KR" altLang="en-US" dirty="0" smtClean="0"/>
              <a:t>조국의 미래에도 </a:t>
            </a:r>
            <a:r>
              <a:rPr lang="ko-KR" altLang="en-US" dirty="0"/>
              <a:t>매우 중요하다</a:t>
            </a:r>
            <a:r>
              <a:rPr lang="en-US" altLang="ko-KR" dirty="0"/>
              <a:t>.”  - </a:t>
            </a:r>
            <a:r>
              <a:rPr lang="ko-KR" altLang="en-US" dirty="0" err="1"/>
              <a:t>오바마</a:t>
            </a:r>
            <a:r>
              <a:rPr lang="ko-KR" altLang="en-US" dirty="0"/>
              <a:t> 대통령</a:t>
            </a:r>
            <a:endParaRPr lang="en-US" altLang="ko-KR" dirty="0"/>
          </a:p>
          <a:p>
            <a:pPr lvl="1" indent="-342900" latinLnBrk="0"/>
            <a:r>
              <a:rPr lang="en-US" altLang="ko-KR" dirty="0" smtClean="0"/>
              <a:t>“</a:t>
            </a:r>
            <a:r>
              <a:rPr lang="ko-KR" altLang="en-US" dirty="0"/>
              <a:t>모든 미국 사람들은 코딩</a:t>
            </a:r>
            <a:r>
              <a:rPr lang="en-US" altLang="ko-KR" dirty="0"/>
              <a:t>(coding)</a:t>
            </a:r>
            <a:r>
              <a:rPr lang="ko-KR" altLang="en-US" dirty="0"/>
              <a:t>을 배워야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코딩은 </a:t>
            </a:r>
            <a:r>
              <a:rPr lang="ko-KR" altLang="en-US" dirty="0"/>
              <a:t>생각하는 방법을 가르쳐주기 때문이다</a:t>
            </a:r>
            <a:r>
              <a:rPr lang="en-US" altLang="ko-KR" dirty="0"/>
              <a:t>.” </a:t>
            </a:r>
            <a:r>
              <a:rPr lang="en-US" altLang="ko-KR" dirty="0" smtClean="0"/>
              <a:t>- </a:t>
            </a:r>
            <a:r>
              <a:rPr lang="ko-KR" altLang="en-US" dirty="0"/>
              <a:t>애플의 창업자 </a:t>
            </a:r>
            <a:r>
              <a:rPr lang="ko-KR" altLang="en-US" dirty="0" err="1"/>
              <a:t>스티브</a:t>
            </a:r>
            <a:r>
              <a:rPr lang="ko-KR" altLang="en-US" dirty="0"/>
              <a:t> </a:t>
            </a:r>
            <a:r>
              <a:rPr lang="ko-KR" altLang="en-US" dirty="0" err="1"/>
              <a:t>잡스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3장\그림3-4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058" y="5097781"/>
            <a:ext cx="2767476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작업완료\소프트웨어와컴퓨팅사고\소프트웨어와컴퓨팅사고_그림파일\3장\그림3-4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92" y="5050184"/>
            <a:ext cx="3454726" cy="180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2483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코딩 교육과 중요성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 dirty="0" smtClean="0"/>
              <a:t>미국</a:t>
            </a:r>
            <a:endParaRPr lang="en-US" altLang="ko-KR" dirty="0" smtClean="0"/>
          </a:p>
          <a:p>
            <a:pPr lvl="1" latinLnBrk="0"/>
            <a:r>
              <a:rPr lang="en-US" altLang="ko-KR" dirty="0" smtClean="0"/>
              <a:t>2011</a:t>
            </a:r>
            <a:r>
              <a:rPr lang="ko-KR" altLang="en-US" dirty="0"/>
              <a:t>년 </a:t>
            </a:r>
            <a:r>
              <a:rPr lang="ko-KR" altLang="en-US" dirty="0" smtClean="0"/>
              <a:t>코딩 </a:t>
            </a:r>
            <a:r>
              <a:rPr lang="ko-KR" altLang="en-US" dirty="0"/>
              <a:t>교육기관 </a:t>
            </a:r>
            <a:r>
              <a:rPr lang="ko-KR" altLang="en-US" dirty="0" err="1"/>
              <a:t>코드카데미</a:t>
            </a:r>
            <a:r>
              <a:rPr lang="en-US" altLang="ko-KR" dirty="0"/>
              <a:t>(</a:t>
            </a:r>
            <a:r>
              <a:rPr lang="en-US" altLang="ko-KR" dirty="0" err="1"/>
              <a:t>Codecademy</a:t>
            </a:r>
            <a:r>
              <a:rPr lang="en-US" altLang="ko-KR" dirty="0"/>
              <a:t>) </a:t>
            </a:r>
            <a:r>
              <a:rPr lang="ko-KR" altLang="en-US" dirty="0" smtClean="0"/>
              <a:t>설립</a:t>
            </a:r>
            <a:endParaRPr lang="en-US" altLang="ko-KR" dirty="0" smtClean="0"/>
          </a:p>
          <a:p>
            <a:pPr lvl="1" latinLnBrk="0"/>
            <a:r>
              <a:rPr lang="ko-KR" altLang="en-US" dirty="0" err="1" smtClean="0"/>
              <a:t>코드닷오알지</a:t>
            </a:r>
            <a:r>
              <a:rPr lang="en-US" altLang="ko-KR" dirty="0"/>
              <a:t>(code.org)</a:t>
            </a:r>
            <a:r>
              <a:rPr lang="ko-KR" altLang="en-US" dirty="0"/>
              <a:t>와 같은 코딩 교육 플랫폼 </a:t>
            </a:r>
            <a:r>
              <a:rPr lang="ko-KR" altLang="en-US" dirty="0" smtClean="0"/>
              <a:t>설립</a:t>
            </a:r>
            <a:endParaRPr lang="en-US" altLang="ko-KR" dirty="0" smtClean="0"/>
          </a:p>
          <a:p>
            <a:pPr lvl="1" latinLnBrk="0"/>
            <a:r>
              <a:rPr lang="ko-KR" altLang="en-US" dirty="0" err="1" smtClean="0"/>
              <a:t>오바마</a:t>
            </a:r>
            <a:r>
              <a:rPr lang="ko-KR" altLang="en-US" dirty="0" smtClean="0"/>
              <a:t> </a:t>
            </a:r>
            <a:r>
              <a:rPr lang="ko-KR" altLang="en-US" dirty="0"/>
              <a:t>대통령은 코딩 교육의 중요성을 역설</a:t>
            </a:r>
            <a:endParaRPr lang="en-US" altLang="ko-KR" dirty="0"/>
          </a:p>
          <a:p>
            <a:pPr latinLnBrk="0"/>
            <a:r>
              <a:rPr lang="ko-KR" altLang="en-US" dirty="0" smtClean="0"/>
              <a:t>영국</a:t>
            </a:r>
            <a:endParaRPr lang="en-US" altLang="ko-KR" dirty="0" smtClean="0"/>
          </a:p>
          <a:p>
            <a:pPr lvl="1" latinLnBrk="0"/>
            <a:r>
              <a:rPr lang="en-US" altLang="ko-KR" dirty="0" smtClean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월부터 코딩 교육을 필수과목에 </a:t>
            </a:r>
            <a:r>
              <a:rPr lang="ko-KR" altLang="en-US" dirty="0" smtClean="0"/>
              <a:t>포함시킴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‘</a:t>
            </a:r>
            <a:r>
              <a:rPr lang="ko-KR" altLang="en-US" dirty="0"/>
              <a:t>코딩 교육’을 통해 학생들의 글로벌 경쟁력 강조</a:t>
            </a:r>
            <a:endParaRPr lang="en-US" altLang="ko-KR" dirty="0"/>
          </a:p>
          <a:p>
            <a:pPr latinLnBrk="0"/>
            <a:r>
              <a:rPr lang="ko-KR" altLang="en-US" dirty="0" smtClean="0"/>
              <a:t>핀란드</a:t>
            </a:r>
            <a:r>
              <a:rPr lang="en-US" altLang="ko-KR" dirty="0"/>
              <a:t>, </a:t>
            </a:r>
            <a:r>
              <a:rPr lang="ko-KR" altLang="en-US" dirty="0"/>
              <a:t>벨기에</a:t>
            </a:r>
            <a:r>
              <a:rPr lang="en-US" altLang="ko-KR" dirty="0"/>
              <a:t>, </a:t>
            </a:r>
            <a:r>
              <a:rPr lang="ko-KR" altLang="en-US" dirty="0"/>
              <a:t>체코</a:t>
            </a:r>
            <a:r>
              <a:rPr lang="en-US" altLang="ko-KR" dirty="0"/>
              <a:t>, </a:t>
            </a:r>
            <a:r>
              <a:rPr lang="ko-KR" altLang="en-US" dirty="0" err="1"/>
              <a:t>에스토니아</a:t>
            </a:r>
            <a:r>
              <a:rPr lang="en-US" altLang="ko-KR" dirty="0"/>
              <a:t>, </a:t>
            </a:r>
            <a:r>
              <a:rPr lang="ko-KR" altLang="en-US" dirty="0"/>
              <a:t>헝가리 등의 유럽 </a:t>
            </a:r>
            <a:r>
              <a:rPr lang="ko-KR" altLang="en-US" dirty="0" smtClean="0"/>
              <a:t>국가들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코딩 </a:t>
            </a:r>
            <a:r>
              <a:rPr lang="ko-KR" altLang="en-US" dirty="0"/>
              <a:t>교육을 정규 교과과정 또는 필수과목으로 지정</a:t>
            </a:r>
            <a:endParaRPr lang="en-US" altLang="ko-KR" dirty="0"/>
          </a:p>
          <a:p>
            <a:pPr latinLnBrk="0"/>
            <a:r>
              <a:rPr lang="ko-KR" altLang="en-US" dirty="0" smtClean="0"/>
              <a:t>중국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r>
              <a:rPr lang="en-US" altLang="ko-KR" dirty="0"/>
              <a:t>, </a:t>
            </a:r>
            <a:r>
              <a:rPr lang="ko-KR" altLang="en-US" dirty="0"/>
              <a:t>이스라엘 등 세계 각국에서 코딩 교육이 활성화</a:t>
            </a:r>
            <a:endParaRPr lang="en-US" altLang="ko-KR" dirty="0"/>
          </a:p>
          <a:p>
            <a:pPr latinLnBrk="0"/>
            <a:r>
              <a:rPr lang="ko-KR" altLang="en-US" dirty="0" smtClean="0"/>
              <a:t>우리나라는 </a:t>
            </a:r>
            <a:r>
              <a:rPr lang="en-US" altLang="ko-KR" dirty="0"/>
              <a:t>2018</a:t>
            </a:r>
            <a:r>
              <a:rPr lang="ko-KR" altLang="en-US" dirty="0"/>
              <a:t>년부터 코딩 교육 초중고교에서 정규 </a:t>
            </a:r>
            <a:r>
              <a:rPr lang="ko-KR" altLang="en-US" dirty="0" smtClean="0"/>
              <a:t>과목화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프로그램 </a:t>
            </a:r>
            <a:r>
              <a:rPr lang="ko-KR" altLang="en-US" dirty="0"/>
              <a:t>개념보다는 문제해결을 위한 알고리즘 익힘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34656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3.1.3 </a:t>
            </a:r>
            <a:r>
              <a:rPr lang="ko-KR" altLang="en-US" dirty="0" smtClean="0"/>
              <a:t>코딩 교육의 주요 목적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코딩 교육의 주요 목적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세상을 알아가기 위한 기본 </a:t>
            </a:r>
            <a:r>
              <a:rPr lang="ko-KR" altLang="en-US" dirty="0" smtClean="0"/>
              <a:t>상식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지능화 </a:t>
            </a:r>
            <a:r>
              <a:rPr lang="ko-KR" altLang="en-US" dirty="0"/>
              <a:t>시대에서 코딩 교육이 기초적이고 필수적인 요소</a:t>
            </a:r>
          </a:p>
          <a:p>
            <a:pPr lvl="1" latinLnBrk="0"/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논리적 사고력 향상과 문제해결을 위한 생각하는 힘</a:t>
            </a:r>
          </a:p>
          <a:p>
            <a:pPr lvl="1" latinLnBrk="0"/>
            <a:r>
              <a:rPr lang="ko-KR" altLang="en-US" dirty="0"/>
              <a:t>셋째</a:t>
            </a:r>
            <a:r>
              <a:rPr lang="en-US" altLang="ko-KR" dirty="0"/>
              <a:t>, </a:t>
            </a:r>
            <a:r>
              <a:rPr lang="ko-KR" altLang="en-US" dirty="0"/>
              <a:t>창의적 발상과 코딩 과정에서 지구력 향상</a:t>
            </a:r>
          </a:p>
          <a:p>
            <a:pPr lvl="1" latinLnBrk="0"/>
            <a:r>
              <a:rPr lang="ko-KR" altLang="en-US" dirty="0"/>
              <a:t>넷째</a:t>
            </a:r>
            <a:r>
              <a:rPr lang="en-US" altLang="ko-KR" dirty="0"/>
              <a:t>, </a:t>
            </a:r>
            <a:r>
              <a:rPr lang="ko-KR" altLang="en-US" dirty="0" smtClean="0"/>
              <a:t>인공지능이나 로봇 때문에 현재의 </a:t>
            </a:r>
            <a:r>
              <a:rPr lang="ko-KR" altLang="en-US" dirty="0" err="1" smtClean="0"/>
              <a:t>직업군은</a:t>
            </a:r>
            <a:r>
              <a:rPr lang="ko-KR" altLang="en-US" dirty="0" smtClean="0"/>
              <a:t> 가변적이므로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소프트웨어적 </a:t>
            </a:r>
            <a:r>
              <a:rPr lang="ko-KR" altLang="en-US" dirty="0"/>
              <a:t>지식과 컴퓨팅 사고 방법을 통해 </a:t>
            </a:r>
            <a:r>
              <a:rPr lang="ko-KR" altLang="en-US" dirty="0" smtClean="0"/>
              <a:t>미래 </a:t>
            </a:r>
            <a:r>
              <a:rPr lang="ko-KR" altLang="en-US" dirty="0"/>
              <a:t>직업에 대해 효율적으로 대응할 수 있는 전략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3장\그림3-4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636" y="3930011"/>
            <a:ext cx="4480026" cy="281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9394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작업완료\소프트웨어와컴퓨팅사고\소프트웨어와컴퓨팅사고_그림파일\3장\그림3-4-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953" y="2543088"/>
            <a:ext cx="3557047" cy="249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코딩 교육의 주요 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코딩과 알고리즘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효율적인 코딩은 먼저 알고리즘</a:t>
            </a:r>
            <a:r>
              <a:rPr lang="en-US" altLang="ko-KR" dirty="0"/>
              <a:t>(algorithm)</a:t>
            </a:r>
            <a:r>
              <a:rPr lang="ko-KR" altLang="en-US" dirty="0"/>
              <a:t>부터 구상</a:t>
            </a:r>
            <a:endParaRPr lang="en-US" altLang="ko-KR" dirty="0"/>
          </a:p>
          <a:p>
            <a:pPr lvl="1" latinLnBrk="0">
              <a:buNone/>
            </a:pPr>
            <a:endParaRPr lang="ko-KR" altLang="en-US" dirty="0"/>
          </a:p>
          <a:p>
            <a:pPr lvl="1" latinLnBrk="0"/>
            <a:r>
              <a:rPr lang="ko-KR" altLang="en-US" dirty="0"/>
              <a:t>알고리즘은 ‘어떤 작업을 수행하는데 있어 적합한 절차와 과정’</a:t>
            </a:r>
            <a:endParaRPr lang="en-US" altLang="ko-KR" dirty="0"/>
          </a:p>
          <a:p>
            <a:pPr lvl="1" latinLnBrk="0">
              <a:buNone/>
            </a:pPr>
            <a:endParaRPr lang="ko-KR" altLang="en-US" dirty="0"/>
          </a:p>
          <a:p>
            <a:pPr lvl="1" latinLnBrk="0"/>
            <a:r>
              <a:rPr lang="ko-KR" altLang="en-US" dirty="0"/>
              <a:t>라면을 끓일 때의 단계별 알고리즘</a:t>
            </a:r>
          </a:p>
          <a:p>
            <a:pPr marL="400050" lvl="1" indent="0" latinLnBrk="0">
              <a:buNone/>
            </a:pPr>
            <a:r>
              <a:rPr lang="ko-KR" altLang="en-US" dirty="0"/>
              <a:t>    ① 냄비에 적당량의 물을 </a:t>
            </a:r>
            <a:r>
              <a:rPr lang="ko-KR" altLang="en-US" dirty="0" smtClean="0"/>
              <a:t>붓는다</a:t>
            </a:r>
            <a:endParaRPr lang="ko-KR" altLang="en-US" dirty="0"/>
          </a:p>
          <a:p>
            <a:pPr marL="400050" lvl="1" indent="0" latinLnBrk="0">
              <a:buNone/>
            </a:pPr>
            <a:r>
              <a:rPr lang="ko-KR" altLang="en-US" dirty="0"/>
              <a:t>    ② 물이 들어있는 냄비를 </a:t>
            </a:r>
            <a:r>
              <a:rPr lang="ko-KR" altLang="en-US" dirty="0" smtClean="0"/>
              <a:t>가열한다</a:t>
            </a:r>
            <a:endParaRPr lang="ko-KR" altLang="en-US" dirty="0"/>
          </a:p>
          <a:p>
            <a:pPr marL="400050" lvl="1" indent="0" latinLnBrk="0">
              <a:buNone/>
            </a:pPr>
            <a:r>
              <a:rPr lang="ko-KR" altLang="en-US" dirty="0"/>
              <a:t>    ③ 물이 펄펄 끓으면 라면과 수프를 </a:t>
            </a:r>
            <a:r>
              <a:rPr lang="ko-KR" altLang="en-US" dirty="0" smtClean="0"/>
              <a:t>넣는다</a:t>
            </a:r>
            <a:endParaRPr lang="ko-KR" altLang="en-US" dirty="0"/>
          </a:p>
          <a:p>
            <a:pPr marL="400050" lvl="1" indent="0" latinLnBrk="0">
              <a:buNone/>
            </a:pPr>
            <a:r>
              <a:rPr lang="ko-KR" altLang="en-US" dirty="0"/>
              <a:t>    ④ 라면이 익으면 불을 끄고 </a:t>
            </a:r>
            <a:r>
              <a:rPr lang="ko-KR" altLang="en-US" dirty="0" smtClean="0"/>
              <a:t>먹는다</a:t>
            </a:r>
            <a:endParaRPr lang="en-US" altLang="ko-KR" dirty="0" smtClean="0"/>
          </a:p>
          <a:p>
            <a:pPr latinLnBrk="0"/>
            <a:r>
              <a:rPr lang="en-US" altLang="ko-KR" dirty="0"/>
              <a:t>4</a:t>
            </a:r>
            <a:r>
              <a:rPr lang="ko-KR" altLang="en-US" dirty="0"/>
              <a:t>단계 중 어느 하나도 생략하거나 순서를 바꾸어서는 안됨</a:t>
            </a:r>
          </a:p>
          <a:p>
            <a:pPr latinLnBrk="0"/>
            <a:r>
              <a:rPr lang="ko-KR" altLang="en-US" dirty="0"/>
              <a:t>우리는 일상생활에서 너무나 많은 알고리즘을 실행하고 있음</a:t>
            </a:r>
          </a:p>
          <a:p>
            <a:pPr latinLnBrk="0"/>
            <a:r>
              <a:rPr lang="ko-KR" altLang="en-US" dirty="0"/>
              <a:t>어떤 문제의 알고리즘을 먼저 이해한 후 </a:t>
            </a:r>
            <a:r>
              <a:rPr lang="ko-KR" altLang="en-US" dirty="0" err="1"/>
              <a:t>코딩하는</a:t>
            </a:r>
            <a:r>
              <a:rPr lang="ko-KR" altLang="en-US" dirty="0"/>
              <a:t> 것이 순서</a:t>
            </a:r>
          </a:p>
          <a:p>
            <a:pPr lvl="1" indent="-342900" latinLnBrk="0"/>
            <a:endParaRPr lang="ko-KR" altLang="en-US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4428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3.2.1 </a:t>
            </a:r>
            <a:r>
              <a:rPr lang="ko-KR" altLang="en-US" dirty="0" smtClean="0"/>
              <a:t>코딩 중심의 조기 컴퓨터 교육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코딩 중심의 교육</a:t>
            </a:r>
            <a:endParaRPr lang="en-US" altLang="ko-KR" dirty="0" smtClean="0"/>
          </a:p>
          <a:p>
            <a:pPr latinLnBrk="0"/>
            <a:r>
              <a:rPr lang="en-US" altLang="ko-KR" dirty="0" smtClean="0"/>
              <a:t>2018</a:t>
            </a:r>
            <a:r>
              <a:rPr lang="ko-KR" altLang="en-US" dirty="0" smtClean="0"/>
              <a:t>년부터 </a:t>
            </a:r>
            <a:r>
              <a:rPr lang="ko-KR" altLang="en-US" dirty="0"/>
              <a:t>‘코딩’ 중심의 교육이 시작될 예정</a:t>
            </a:r>
          </a:p>
          <a:p>
            <a:pPr latinLnBrk="0"/>
            <a:r>
              <a:rPr lang="ko-KR" altLang="en-US" dirty="0"/>
              <a:t>여러 대학에서 신입생들에게 코딩과 컴퓨팅 사고 교육 시작</a:t>
            </a:r>
          </a:p>
          <a:p>
            <a:pPr latinLnBrk="0"/>
            <a:r>
              <a:rPr lang="ko-KR" altLang="en-US" dirty="0"/>
              <a:t>보다 높은 정보화 교육의 단계로 이동하는 것</a:t>
            </a:r>
            <a:endParaRPr lang="en-US" altLang="ko-KR" dirty="0"/>
          </a:p>
          <a:p>
            <a:pPr latinLnBrk="0"/>
            <a:r>
              <a:rPr lang="ko-KR" altLang="en-US" dirty="0" smtClean="0"/>
              <a:t>우리나라의 </a:t>
            </a:r>
            <a:r>
              <a:rPr lang="ko-KR" altLang="en-US" dirty="0"/>
              <a:t>코딩 교육은 교과과정 면에서 아직까지 정립 중</a:t>
            </a:r>
          </a:p>
          <a:p>
            <a:pPr latinLnBrk="0"/>
            <a:r>
              <a:rPr lang="en-US" altLang="ko-KR" dirty="0"/>
              <a:t>‘</a:t>
            </a:r>
            <a:r>
              <a:rPr lang="ko-KR" altLang="en-US" dirty="0"/>
              <a:t>스크래치’</a:t>
            </a:r>
            <a:r>
              <a:rPr lang="en-US" altLang="ko-KR" dirty="0"/>
              <a:t>, ‘</a:t>
            </a:r>
            <a:r>
              <a:rPr lang="ko-KR" altLang="en-US" dirty="0" err="1"/>
              <a:t>엔트리</a:t>
            </a:r>
            <a:r>
              <a:rPr lang="ko-KR" altLang="en-US" dirty="0"/>
              <a:t>’</a:t>
            </a:r>
            <a:r>
              <a:rPr lang="en-US" altLang="ko-KR" dirty="0"/>
              <a:t>, ‘</a:t>
            </a:r>
            <a:r>
              <a:rPr lang="ko-KR" altLang="en-US" dirty="0" err="1"/>
              <a:t>파이썬</a:t>
            </a:r>
            <a:r>
              <a:rPr lang="ko-KR" altLang="en-US" dirty="0"/>
              <a:t>’</a:t>
            </a:r>
            <a:r>
              <a:rPr lang="en-US" altLang="ko-KR" dirty="0"/>
              <a:t>, ‘</a:t>
            </a:r>
            <a:r>
              <a:rPr lang="ko-KR" altLang="en-US" dirty="0" err="1"/>
              <a:t>아두이노</a:t>
            </a:r>
            <a:r>
              <a:rPr lang="ko-KR" altLang="en-US" dirty="0"/>
              <a:t>’ 등을 통해 실습</a:t>
            </a:r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3장\그림3-4-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666" y="4008902"/>
            <a:ext cx="4844656" cy="279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440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코딩 중심의 조기 컴퓨터 교육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코딩 교육의 중요성 동영상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3장\그림3-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8" b="15447"/>
          <a:stretch/>
        </p:blipFill>
        <p:spPr bwMode="auto">
          <a:xfrm>
            <a:off x="283092" y="1820812"/>
            <a:ext cx="5108936" cy="312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70787" y="4690526"/>
            <a:ext cx="479661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endParaRPr lang="en-US" altLang="ko-KR" dirty="0"/>
          </a:p>
          <a:p>
            <a:pPr fontAlgn="base" latinLnBrk="0"/>
            <a:r>
              <a:rPr lang="ko-KR" altLang="en-US" sz="1600" dirty="0" smtClean="0"/>
              <a:t>그림 </a:t>
            </a:r>
            <a:r>
              <a:rPr lang="en-US" altLang="ko-KR" sz="1600" dirty="0"/>
              <a:t>3.5 IT </a:t>
            </a:r>
            <a:r>
              <a:rPr lang="ko-KR" altLang="en-US" sz="1600" dirty="0"/>
              <a:t>거장들의 코딩 중요성 연설</a:t>
            </a:r>
            <a:r>
              <a:rPr lang="en-US" altLang="ko-KR" sz="1600" dirty="0"/>
              <a:t>(5</a:t>
            </a:r>
            <a:r>
              <a:rPr lang="ko-KR" altLang="en-US" sz="1600" dirty="0"/>
              <a:t>분 </a:t>
            </a:r>
            <a:r>
              <a:rPr lang="en-US" altLang="ko-KR" sz="1600" dirty="0"/>
              <a:t>40</a:t>
            </a:r>
            <a:r>
              <a:rPr lang="ko-KR" altLang="en-US" sz="1600" dirty="0"/>
              <a:t>초</a:t>
            </a:r>
            <a:r>
              <a:rPr lang="en-US" altLang="ko-KR" sz="1600" dirty="0" smtClean="0"/>
              <a:t>)  </a:t>
            </a:r>
            <a:r>
              <a:rPr lang="en-US" altLang="ko-KR" sz="1600" dirty="0"/>
              <a:t>(</a:t>
            </a:r>
            <a:r>
              <a:rPr lang="ko-KR" altLang="en-US" sz="1600" dirty="0"/>
              <a:t>출처</a:t>
            </a:r>
            <a:r>
              <a:rPr lang="en-US" altLang="ko-KR" sz="1600" dirty="0"/>
              <a:t>: </a:t>
            </a:r>
            <a:r>
              <a:rPr lang="en-US" altLang="ko-KR" sz="1600" u="sng" dirty="0">
                <a:hlinkClick r:id="rId3"/>
              </a:rPr>
              <a:t>https://www.youtube.com/watch?v=SESuctdE9vM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Picture 2" descr="D:\작업완료\소프트웨어와컴퓨팅사고\소프트웨어와컴퓨팅사고_그림파일\3장\그림3-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" b="16725"/>
          <a:stretch/>
        </p:blipFill>
        <p:spPr bwMode="auto">
          <a:xfrm>
            <a:off x="6096000" y="1750570"/>
            <a:ext cx="4788486" cy="319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095999" y="4921358"/>
            <a:ext cx="51407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dirty="0"/>
              <a:t>그림 </a:t>
            </a:r>
            <a:r>
              <a:rPr lang="en-US" altLang="ko-KR" dirty="0"/>
              <a:t>3.6 </a:t>
            </a:r>
            <a:r>
              <a:rPr lang="ko-KR" altLang="en-US" dirty="0"/>
              <a:t>프로그래밍을 배워야 하는 이유 비디오</a:t>
            </a:r>
            <a:r>
              <a:rPr lang="en-US" altLang="ko-KR" dirty="0"/>
              <a:t>(1</a:t>
            </a:r>
            <a:r>
              <a:rPr lang="ko-KR" altLang="en-US" dirty="0"/>
              <a:t>분 </a:t>
            </a:r>
            <a:r>
              <a:rPr lang="en-US" altLang="ko-KR" dirty="0"/>
              <a:t>17</a:t>
            </a:r>
            <a:r>
              <a:rPr lang="ko-KR" altLang="en-US" dirty="0"/>
              <a:t>초</a:t>
            </a:r>
            <a:r>
              <a:rPr lang="en-US" altLang="ko-KR" dirty="0" smtClean="0"/>
              <a:t>) (</a:t>
            </a:r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en-US" altLang="ko-KR" u="sng" dirty="0">
                <a:hlinkClick r:id="rId5"/>
              </a:rPr>
              <a:t>http://www.youtube.com/watch?v=6XvmhE1J9PY#t=19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5832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코딩 교육의 중요성 동영상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3장\그림3-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88"/>
          <a:stretch/>
        </p:blipFill>
        <p:spPr bwMode="auto">
          <a:xfrm>
            <a:off x="609600" y="1732693"/>
            <a:ext cx="4843408" cy="281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09600" y="4543729"/>
            <a:ext cx="5414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dirty="0"/>
              <a:t> 그림 </a:t>
            </a:r>
            <a:r>
              <a:rPr lang="en-US" altLang="ko-KR" dirty="0"/>
              <a:t>3.10 </a:t>
            </a:r>
            <a:r>
              <a:rPr lang="ko-KR" altLang="en-US" dirty="0"/>
              <a:t>코딩의 중요성과 관련 정보</a:t>
            </a:r>
            <a:r>
              <a:rPr lang="en-US" altLang="ko-KR" dirty="0"/>
              <a:t>(5</a:t>
            </a:r>
            <a:r>
              <a:rPr lang="ko-KR" altLang="en-US" dirty="0"/>
              <a:t>분 </a:t>
            </a:r>
            <a:r>
              <a:rPr lang="en-US" altLang="ko-KR" dirty="0"/>
              <a:t>43</a:t>
            </a:r>
            <a:r>
              <a:rPr lang="ko-KR" altLang="en-US" dirty="0"/>
              <a:t>초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https://www.youtube.com/watch?v=lHZxmcP-CHI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Picture 2" descr="D:\작업완료\소프트웨어와컴퓨팅사고\소프트웨어와컴퓨팅사고_그림파일\3장\그림3-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27"/>
          <a:stretch/>
        </p:blipFill>
        <p:spPr bwMode="auto">
          <a:xfrm>
            <a:off x="6282203" y="1732693"/>
            <a:ext cx="4956331" cy="281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282203" y="45437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 latinLnBrk="0"/>
            <a:r>
              <a:rPr lang="ko-KR" altLang="en-US" dirty="0"/>
              <a:t> 그림 </a:t>
            </a:r>
            <a:r>
              <a:rPr lang="en-US" altLang="ko-KR" dirty="0"/>
              <a:t>3.7 </a:t>
            </a:r>
            <a:r>
              <a:rPr lang="ko-KR" altLang="en-US" dirty="0"/>
              <a:t>스크래치 블록을 이용한 코딩 교육의 중요성</a:t>
            </a:r>
            <a:r>
              <a:rPr lang="en-US" altLang="ko-KR" dirty="0"/>
              <a:t>(2</a:t>
            </a:r>
            <a:r>
              <a:rPr lang="ko-KR" altLang="en-US" dirty="0"/>
              <a:t>분</a:t>
            </a:r>
            <a:r>
              <a:rPr lang="en-US" altLang="ko-KR" dirty="0" smtClean="0"/>
              <a:t>) (</a:t>
            </a:r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en-US" altLang="ko-KR" u="sng" dirty="0">
                <a:hlinkClick r:id="rId5"/>
              </a:rPr>
              <a:t>https://www.youtube.com/watch?v=bQilo5ecSX4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37270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3.2.3 </a:t>
            </a:r>
            <a:r>
              <a:rPr lang="ko-KR" altLang="en-US" dirty="0" smtClean="0"/>
              <a:t>주요 코딩 교육 플랫폼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코드닷오알지</a:t>
            </a:r>
            <a:r>
              <a:rPr lang="en-US" altLang="ko-KR" dirty="0" smtClean="0"/>
              <a:t>(</a:t>
            </a:r>
            <a:r>
              <a:rPr lang="en-US" altLang="ko-KR" dirty="0" smtClean="0">
                <a:hlinkClick r:id="rId2"/>
              </a:rPr>
              <a:t>https://code.org</a:t>
            </a:r>
            <a:r>
              <a:rPr lang="en-US" altLang="ko-KR" dirty="0" smtClean="0"/>
              <a:t>)</a:t>
            </a:r>
          </a:p>
          <a:p>
            <a:pPr lvl="1" latinLnBrk="0"/>
            <a:r>
              <a:rPr lang="en-US" altLang="ko-KR" dirty="0"/>
              <a:t>2012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월에 설립된 코딩 교육을 위한 미국의 비영리 단체</a:t>
            </a:r>
          </a:p>
          <a:p>
            <a:pPr lvl="1" latinLnBrk="0"/>
            <a:r>
              <a:rPr lang="ko-KR" altLang="en-US" dirty="0"/>
              <a:t>모든 학생들에게 컴퓨터를 배울 기회를 주려는 목적으로 설립</a:t>
            </a:r>
          </a:p>
          <a:p>
            <a:pPr lvl="1" latinLnBrk="0"/>
            <a:r>
              <a:rPr lang="ko-KR" altLang="en-US" dirty="0"/>
              <a:t>특히 초등학생</a:t>
            </a:r>
            <a:r>
              <a:rPr lang="en-US" altLang="ko-KR" dirty="0"/>
              <a:t>, </a:t>
            </a:r>
            <a:r>
              <a:rPr lang="ko-KR" altLang="en-US" dirty="0"/>
              <a:t>여성</a:t>
            </a:r>
            <a:r>
              <a:rPr lang="en-US" altLang="ko-KR" dirty="0"/>
              <a:t>, </a:t>
            </a:r>
            <a:r>
              <a:rPr lang="ko-KR" altLang="en-US" dirty="0"/>
              <a:t>소수인종의 코딩 교육을 위해 노력</a:t>
            </a:r>
          </a:p>
          <a:p>
            <a:pPr lvl="1" latinLnBrk="0"/>
            <a:r>
              <a:rPr lang="ko-KR" altLang="en-US" dirty="0"/>
              <a:t>온라인으로 배울 수 있도록 인터넷 강의와 자료 제공</a:t>
            </a:r>
            <a:endParaRPr lang="en-US" altLang="ko-KR" dirty="0"/>
          </a:p>
          <a:p>
            <a:pPr lvl="1" latinLnBrk="0"/>
            <a:r>
              <a:rPr lang="ko-KR" altLang="en-US" dirty="0" smtClean="0"/>
              <a:t>마이크로소프트</a:t>
            </a:r>
            <a:r>
              <a:rPr lang="en-US" altLang="ko-KR" dirty="0"/>
              <a:t>, </a:t>
            </a:r>
            <a:r>
              <a:rPr lang="ko-KR" altLang="en-US" dirty="0" err="1"/>
              <a:t>트위터</a:t>
            </a:r>
            <a:r>
              <a:rPr lang="en-US" altLang="ko-KR" dirty="0"/>
              <a:t>, </a:t>
            </a:r>
            <a:r>
              <a:rPr lang="ko-KR" altLang="en-US" dirty="0" err="1"/>
              <a:t>페이스북</a:t>
            </a:r>
            <a:r>
              <a:rPr lang="ko-KR" altLang="en-US" dirty="0"/>
              <a:t> 등이 적극 협력 중</a:t>
            </a:r>
          </a:p>
          <a:p>
            <a:pPr lvl="1" latinLnBrk="0"/>
            <a:r>
              <a:rPr lang="ko-KR" altLang="en-US" dirty="0"/>
              <a:t>코딩의 개념을 쉽게 익힐 수 있는 ‘</a:t>
            </a:r>
            <a:r>
              <a:rPr lang="en-US" altLang="ko-KR" dirty="0"/>
              <a:t>Hour of Code’ </a:t>
            </a:r>
            <a:r>
              <a:rPr lang="ko-KR" altLang="en-US" dirty="0"/>
              <a:t>코너</a:t>
            </a:r>
          </a:p>
          <a:p>
            <a:pPr lvl="1" latinLnBrk="0"/>
            <a:r>
              <a:rPr lang="ko-KR" altLang="en-US" dirty="0"/>
              <a:t>학생용</a:t>
            </a:r>
            <a:r>
              <a:rPr lang="en-US" altLang="ko-KR" dirty="0"/>
              <a:t>, </a:t>
            </a:r>
            <a:r>
              <a:rPr lang="ko-KR" altLang="en-US" dirty="0"/>
              <a:t>교육자용</a:t>
            </a:r>
            <a:r>
              <a:rPr lang="en-US" altLang="ko-KR" dirty="0"/>
              <a:t>, Hour of Code, Code Studio </a:t>
            </a:r>
            <a:r>
              <a:rPr lang="ko-KR" altLang="en-US" dirty="0"/>
              <a:t>등</a:t>
            </a:r>
          </a:p>
          <a:p>
            <a:pPr lvl="1" latinLnBrk="0"/>
            <a:r>
              <a:rPr lang="ko-KR" altLang="en-US" dirty="0"/>
              <a:t>오프라인에서의 소프트웨어 캠프 활동 정보도 제공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38254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작업완료\소프트웨어와컴퓨팅사고\소프트웨어와컴퓨팅사고_그림파일\3장\그림3-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386" y="3795616"/>
            <a:ext cx="4142069" cy="290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코딩 교육 플랫폼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코드카데미</a:t>
            </a:r>
            <a:r>
              <a:rPr lang="en-US" altLang="ko-KR" dirty="0" smtClean="0"/>
              <a:t>(</a:t>
            </a:r>
            <a:r>
              <a:rPr lang="en-US" altLang="ko-KR" dirty="0" smtClean="0">
                <a:hlinkClick r:id="rId3"/>
              </a:rPr>
              <a:t>https://www.codecademy.com</a:t>
            </a:r>
            <a:r>
              <a:rPr lang="en-US" altLang="ko-KR" dirty="0" smtClean="0"/>
              <a:t>)</a:t>
            </a:r>
          </a:p>
          <a:p>
            <a:pPr lvl="1" latinLnBrk="0"/>
            <a:r>
              <a:rPr lang="en-US" altLang="ko-KR" dirty="0"/>
              <a:t>2011</a:t>
            </a:r>
            <a:r>
              <a:rPr lang="ko-KR" altLang="en-US" dirty="0"/>
              <a:t>년 미국에서 설립된 코딩 온라인 플랫폼</a:t>
            </a:r>
          </a:p>
          <a:p>
            <a:pPr lvl="1" latinLnBrk="0"/>
            <a:r>
              <a:rPr lang="ko-KR" altLang="en-US" dirty="0"/>
              <a:t>영어로 코딩 강의를 하는 무료 웹 사이트</a:t>
            </a:r>
          </a:p>
          <a:p>
            <a:pPr lvl="1" latinLnBrk="0"/>
            <a:r>
              <a:rPr lang="ko-KR" altLang="en-US" dirty="0"/>
              <a:t>프로그래머들이 이 사이트에 교육 과정을 개설해 </a:t>
            </a:r>
            <a:r>
              <a:rPr lang="ko-KR" altLang="en-US" dirty="0" err="1" smtClean="0"/>
              <a:t>업로드함</a:t>
            </a:r>
            <a:endParaRPr lang="ko-KR" altLang="en-US" dirty="0"/>
          </a:p>
          <a:p>
            <a:pPr lvl="1" latinLnBrk="0"/>
            <a:r>
              <a:rPr lang="ko-KR" altLang="en-US" dirty="0"/>
              <a:t>교육과정에 등록한 후 단계별로 실습하며 배우는 방식</a:t>
            </a:r>
          </a:p>
          <a:p>
            <a:pPr lvl="1" latinLnBrk="0"/>
            <a:r>
              <a:rPr lang="ko-KR" altLang="en-US" dirty="0"/>
              <a:t>자바스크립트</a:t>
            </a:r>
            <a:r>
              <a:rPr lang="en-US" altLang="ko-KR" dirty="0"/>
              <a:t>, PHP, </a:t>
            </a:r>
            <a:r>
              <a:rPr lang="ko-KR" altLang="en-US" dirty="0" err="1"/>
              <a:t>파이썬</a:t>
            </a:r>
            <a:r>
              <a:rPr lang="en-US" altLang="ko-KR" dirty="0"/>
              <a:t>, </a:t>
            </a:r>
            <a:r>
              <a:rPr lang="ko-KR" altLang="en-US" dirty="0"/>
              <a:t>루비 등 프로그래밍 언어</a:t>
            </a:r>
          </a:p>
          <a:p>
            <a:pPr lvl="1" latinLnBrk="0"/>
            <a:r>
              <a:rPr lang="en-US" altLang="ko-KR" dirty="0"/>
              <a:t>HTML, CSS </a:t>
            </a:r>
            <a:r>
              <a:rPr lang="ko-KR" altLang="en-US" dirty="0"/>
              <a:t>등의 </a:t>
            </a:r>
            <a:r>
              <a:rPr lang="ko-KR" altLang="en-US" dirty="0" err="1"/>
              <a:t>마크업</a:t>
            </a:r>
            <a:r>
              <a:rPr lang="ko-KR" altLang="en-US" dirty="0"/>
              <a:t> 언어 과정들이 개설</a:t>
            </a:r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8395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코딩 교육 플랫폼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코드 클럽 </a:t>
            </a:r>
            <a:r>
              <a:rPr lang="en-US" altLang="ko-KR" dirty="0" smtClean="0"/>
              <a:t>(https://www.codeclub.org.uk)</a:t>
            </a:r>
          </a:p>
          <a:p>
            <a:pPr lvl="1" latinLnBrk="0"/>
            <a:r>
              <a:rPr lang="en-US" altLang="ko-KR" dirty="0"/>
              <a:t>2012</a:t>
            </a:r>
            <a:r>
              <a:rPr lang="ko-KR" altLang="en-US" dirty="0"/>
              <a:t>년 영국에서 설립된 비영리 단체</a:t>
            </a:r>
          </a:p>
          <a:p>
            <a:pPr lvl="1" latinLnBrk="0"/>
            <a:r>
              <a:rPr lang="en-US" altLang="ko-KR" dirty="0"/>
              <a:t>9</a:t>
            </a:r>
            <a:r>
              <a:rPr lang="ko-KR" altLang="en-US" dirty="0"/>
              <a:t>세에서 </a:t>
            </a:r>
            <a:r>
              <a:rPr lang="en-US" altLang="ko-KR" dirty="0"/>
              <a:t>11</a:t>
            </a:r>
            <a:r>
              <a:rPr lang="ko-KR" altLang="en-US" dirty="0"/>
              <a:t>세 사이의 초등학생들을 대상으로 코딩 교육</a:t>
            </a:r>
          </a:p>
          <a:p>
            <a:pPr lvl="1" latinLnBrk="0"/>
            <a:r>
              <a:rPr lang="ko-KR" altLang="en-US" dirty="0"/>
              <a:t>코드클럽은 온라인 코딩 교육이 아닌 오프라인 직접 </a:t>
            </a:r>
            <a:r>
              <a:rPr lang="ko-KR" altLang="en-US" dirty="0" smtClean="0"/>
              <a:t>교육</a:t>
            </a:r>
            <a:endParaRPr lang="ko-KR" altLang="en-US" dirty="0"/>
          </a:p>
          <a:p>
            <a:pPr lvl="1" latinLnBrk="0"/>
            <a:r>
              <a:rPr lang="ko-KR" altLang="en-US" dirty="0"/>
              <a:t>소프트웨어 자원 교육자가 방과 후 학교를 찾아가서 교육</a:t>
            </a:r>
          </a:p>
          <a:p>
            <a:pPr lvl="1" latinLnBrk="0"/>
            <a:r>
              <a:rPr lang="ko-KR" altLang="en-US" dirty="0"/>
              <a:t>방과 후 원하는 학생들에게 직접 프로그래밍 교육 실시 </a:t>
            </a:r>
          </a:p>
          <a:p>
            <a:pPr lvl="1" latinLnBrk="0"/>
            <a:r>
              <a:rPr lang="ko-KR" altLang="en-US" dirty="0"/>
              <a:t>현재 영국 전역에 약 </a:t>
            </a:r>
            <a:r>
              <a:rPr lang="en-US" altLang="ko-KR" dirty="0"/>
              <a:t>5,000</a:t>
            </a:r>
            <a:r>
              <a:rPr lang="ko-KR" altLang="en-US" dirty="0"/>
              <a:t>개 가량의 코드클럽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3장\그림3-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28" y="3929065"/>
            <a:ext cx="5811058" cy="287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478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 본체를 구성하는 부품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 bwMode="auto">
          <a:xfrm>
            <a:off x="4025245" y="2384981"/>
            <a:ext cx="3270021" cy="308256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75000"/>
              <a:buFont typeface="Wingdings" pitchFamily="2" charset="2"/>
              <a:buChar char="•"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ook Antiqua" pitchFamily="18" charset="0"/>
              <a:ea typeface="新細明體" pitchFamily="18" charset="-12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4865" y="2762054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메모리</a:t>
            </a:r>
            <a:endParaRPr lang="en-US" altLang="ko-KR" dirty="0" smtClean="0"/>
          </a:p>
          <a:p>
            <a:r>
              <a:rPr lang="en-US" altLang="ko-KR" dirty="0" smtClean="0"/>
              <a:t>HDD</a:t>
            </a:r>
          </a:p>
          <a:p>
            <a:r>
              <a:rPr lang="en-US" altLang="ko-KR" dirty="0" smtClean="0"/>
              <a:t>SSD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50832" y="2750080"/>
            <a:ext cx="1380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USB </a:t>
            </a:r>
            <a:r>
              <a:rPr lang="ko-KR" altLang="en-US" dirty="0" smtClean="0"/>
              <a:t>메모리</a:t>
            </a:r>
            <a:endParaRPr lang="en-US" altLang="ko-KR" dirty="0" smtClean="0"/>
          </a:p>
          <a:p>
            <a:r>
              <a:rPr lang="ko-KR" altLang="en-US" dirty="0" smtClean="0"/>
              <a:t>외장 </a:t>
            </a:r>
            <a:r>
              <a:rPr lang="en-US" altLang="ko-KR" dirty="0" smtClean="0"/>
              <a:t>HDD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19852" y="28049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프린터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79521" y="28049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모니터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31470" y="401920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CPU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21764" y="4625027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마우스</a:t>
            </a:r>
            <a:endParaRPr lang="en-US" altLang="ko-KR" dirty="0" smtClean="0"/>
          </a:p>
          <a:p>
            <a:r>
              <a:rPr lang="ko-KR" altLang="en-US" dirty="0" smtClean="0"/>
              <a:t>키보드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18837" y="55788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스캐너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55359" y="377698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컴퓨터 본체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 bwMode="auto">
          <a:xfrm>
            <a:off x="5665650" y="2648932"/>
            <a:ext cx="2620511" cy="649337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75000"/>
              <a:buFont typeface="Wingdings" pitchFamily="2" charset="2"/>
              <a:buChar char="•"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ook Antiqua" pitchFamily="18" charset="0"/>
              <a:ea typeface="新細明體" pitchFamily="18" charset="-120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2644693" y="2617556"/>
            <a:ext cx="2929050" cy="109044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75000"/>
              <a:buFont typeface="Wingdings" pitchFamily="2" charset="2"/>
              <a:buChar char="•"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ook Antiqua" pitchFamily="18" charset="0"/>
              <a:ea typeface="新細明體" pitchFamily="18" charset="-120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4955359" y="4566287"/>
            <a:ext cx="1285185" cy="16931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75000"/>
              <a:buFont typeface="Wingdings" pitchFamily="2" charset="2"/>
              <a:buChar char="•"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ook Antiqua" pitchFamily="18" charset="0"/>
              <a:ea typeface="新細明體" pitchFamily="18" charset="-12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5565" y="22920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기억장치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24808" y="23036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출력장치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62662" y="58034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</a:t>
            </a:r>
            <a:r>
              <a:rPr lang="ko-KR" altLang="en-US" dirty="0" smtClean="0"/>
              <a:t>력장치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2618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코딩 교육 플랫폼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생활코딩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https://opentutorials.org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)</a:t>
            </a:r>
          </a:p>
          <a:p>
            <a:pPr lvl="1" latinLnBrk="0"/>
            <a:r>
              <a:rPr lang="ko-KR" altLang="en-US" dirty="0"/>
              <a:t>일반인들이 코딩을 배울 수 있는 비영리 교육 프로젝트</a:t>
            </a:r>
          </a:p>
          <a:p>
            <a:pPr lvl="1" latinLnBrk="0"/>
            <a:r>
              <a:rPr lang="ko-KR" altLang="en-US" dirty="0" err="1"/>
              <a:t>이고잉</a:t>
            </a:r>
            <a:r>
              <a:rPr lang="en-US" altLang="ko-KR" dirty="0"/>
              <a:t>(</a:t>
            </a:r>
            <a:r>
              <a:rPr lang="en-US" altLang="ko-KR" dirty="0" err="1"/>
              <a:t>egoing</a:t>
            </a:r>
            <a:r>
              <a:rPr lang="en-US" altLang="ko-KR" dirty="0"/>
              <a:t>)</a:t>
            </a:r>
            <a:r>
              <a:rPr lang="ko-KR" altLang="en-US" dirty="0"/>
              <a:t>이란 가명</a:t>
            </a:r>
            <a:r>
              <a:rPr lang="en-US" altLang="ko-KR" dirty="0"/>
              <a:t>, </a:t>
            </a:r>
            <a:r>
              <a:rPr lang="ko-KR" altLang="en-US" dirty="0"/>
              <a:t>한국의 전직 프로그래머가 시작</a:t>
            </a:r>
          </a:p>
          <a:p>
            <a:pPr lvl="1" latinLnBrk="0"/>
            <a:r>
              <a:rPr lang="ko-KR" altLang="en-US" dirty="0"/>
              <a:t>교육은 </a:t>
            </a:r>
            <a:r>
              <a:rPr lang="ko-KR" altLang="en-US" dirty="0" err="1"/>
              <a:t>이고잉이</a:t>
            </a:r>
            <a:r>
              <a:rPr lang="ko-KR" altLang="en-US" dirty="0"/>
              <a:t> 만든 오픈 </a:t>
            </a:r>
            <a:r>
              <a:rPr lang="ko-KR" altLang="en-US" dirty="0" err="1"/>
              <a:t>튜토리얼스에서</a:t>
            </a:r>
            <a:r>
              <a:rPr lang="ko-KR" altLang="en-US" dirty="0"/>
              <a:t> </a:t>
            </a:r>
            <a:r>
              <a:rPr lang="ko-KR" altLang="en-US" dirty="0" smtClean="0"/>
              <a:t>제공</a:t>
            </a:r>
            <a:endParaRPr lang="ko-KR" altLang="en-US" dirty="0"/>
          </a:p>
          <a:p>
            <a:pPr lvl="1" latinLnBrk="0"/>
            <a:r>
              <a:rPr lang="ko-KR" altLang="en-US" dirty="0"/>
              <a:t>누구나 </a:t>
            </a:r>
            <a:r>
              <a:rPr lang="ko-KR" altLang="en-US" dirty="0" err="1"/>
              <a:t>콘텐츠를</a:t>
            </a:r>
            <a:r>
              <a:rPr lang="ko-KR" altLang="en-US" dirty="0"/>
              <a:t> 올릴 수 있는 우리나라의 개방형 플랫폼</a:t>
            </a:r>
          </a:p>
          <a:p>
            <a:pPr lvl="1" latinLnBrk="0"/>
            <a:r>
              <a:rPr lang="en-US" altLang="ko-KR" dirty="0"/>
              <a:t>HTML, </a:t>
            </a:r>
            <a:r>
              <a:rPr lang="ko-KR" altLang="en-US" dirty="0"/>
              <a:t>자바</a:t>
            </a:r>
            <a:r>
              <a:rPr lang="en-US" altLang="ko-KR" dirty="0"/>
              <a:t>, </a:t>
            </a:r>
            <a:r>
              <a:rPr lang="ko-KR" altLang="en-US" dirty="0" err="1"/>
              <a:t>리눅스</a:t>
            </a:r>
            <a:r>
              <a:rPr lang="ko-KR" altLang="en-US" dirty="0"/>
              <a:t> 등 다양한 무료 프로그래밍 강의</a:t>
            </a:r>
          </a:p>
          <a:p>
            <a:pPr lvl="1" latinLnBrk="0"/>
            <a:r>
              <a:rPr lang="en-US" altLang="ko-KR" dirty="0"/>
              <a:t>‘</a:t>
            </a:r>
            <a:r>
              <a:rPr lang="ko-KR" altLang="en-US" dirty="0"/>
              <a:t>생활코딩’과 </a:t>
            </a:r>
            <a:r>
              <a:rPr lang="ko-KR" altLang="en-US" dirty="0" err="1"/>
              <a:t>중장년</a:t>
            </a:r>
            <a:r>
              <a:rPr lang="ko-KR" altLang="en-US" dirty="0"/>
              <a:t> 대상의 ‘효도코딩’ 등으로 </a:t>
            </a:r>
            <a:r>
              <a:rPr lang="ko-KR" altLang="en-US" dirty="0" smtClean="0"/>
              <a:t>구성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3장\그림3-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04" y="3989603"/>
            <a:ext cx="3957507" cy="278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308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작업완료\소프트웨어와컴퓨팅사고\소프트웨어와컴퓨팅사고_그림파일\3장\그림3-1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5" b="10356"/>
          <a:stretch/>
        </p:blipFill>
        <p:spPr bwMode="auto">
          <a:xfrm>
            <a:off x="7536140" y="3210949"/>
            <a:ext cx="3545692" cy="247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84389" y="5688449"/>
            <a:ext cx="45993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0"/>
            <a:r>
              <a:rPr lang="ko-KR" altLang="en-US" sz="1400" dirty="0">
                <a:latin typeface="+mn-ea"/>
              </a:rPr>
              <a:t>그림 </a:t>
            </a:r>
            <a:r>
              <a:rPr lang="en-US" altLang="ko-KR" sz="1400" dirty="0">
                <a:latin typeface="+mn-ea"/>
              </a:rPr>
              <a:t>3.17 </a:t>
            </a:r>
            <a:r>
              <a:rPr lang="ko-KR" altLang="en-US" sz="1400" dirty="0">
                <a:latin typeface="+mn-ea"/>
              </a:rPr>
              <a:t>코딩과 알고리즘 등의 </a:t>
            </a:r>
            <a:r>
              <a:rPr lang="ko-KR" altLang="en-US" sz="1400" dirty="0" smtClean="0">
                <a:latin typeface="+mn-ea"/>
              </a:rPr>
              <a:t>동영상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각 </a:t>
            </a:r>
            <a:r>
              <a:rPr lang="en-US" altLang="ko-KR" sz="1400" dirty="0" smtClean="0">
                <a:latin typeface="+mn-ea"/>
              </a:rPr>
              <a:t>1</a:t>
            </a:r>
            <a:r>
              <a:rPr lang="ko-KR" altLang="en-US" sz="1400" dirty="0" smtClean="0">
                <a:latin typeface="+mn-ea"/>
              </a:rPr>
              <a:t>분 </a:t>
            </a:r>
            <a:r>
              <a:rPr lang="en-US" altLang="ko-KR" sz="1400" dirty="0" smtClean="0">
                <a:latin typeface="+mn-ea"/>
              </a:rPr>
              <a:t>10</a:t>
            </a:r>
            <a:r>
              <a:rPr lang="ko-KR" altLang="en-US" sz="1400" dirty="0" smtClean="0">
                <a:latin typeface="+mn-ea"/>
              </a:rPr>
              <a:t>초씩</a:t>
            </a:r>
            <a:r>
              <a:rPr lang="en-US" altLang="ko-KR" sz="1400" dirty="0" smtClean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  <a:p>
            <a:pPr fontAlgn="base" latinLnBrk="0"/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출처</a:t>
            </a:r>
            <a:r>
              <a:rPr lang="en-US" altLang="ko-KR" sz="1400" dirty="0">
                <a:latin typeface="+mn-ea"/>
              </a:rPr>
              <a:t>: http://www.playsw.or.kr/repo/bbc?brand=true)</a:t>
            </a:r>
            <a:endParaRPr lang="ko-KR" altLang="en-US" sz="1400" dirty="0">
              <a:latin typeface="+mn-ea"/>
            </a:endParaRPr>
          </a:p>
          <a:p>
            <a:pPr fontAlgn="base" latinLnBrk="0"/>
            <a:r>
              <a:rPr lang="en-US" altLang="ko-KR" sz="1400" dirty="0">
                <a:latin typeface="+mn-ea"/>
                <a:hlinkClick r:id="rId3"/>
              </a:rPr>
              <a:t>http://www.playsw.or.kr/repo/bbc/170</a:t>
            </a:r>
            <a:endParaRPr lang="ko-KR" altLang="en-US" sz="1400" dirty="0">
              <a:latin typeface="+mn-ea"/>
            </a:endParaRPr>
          </a:p>
          <a:p>
            <a:pPr fontAlgn="base" latinLnBrk="0"/>
            <a:r>
              <a:rPr lang="en-US" altLang="ko-KR" sz="1400" dirty="0">
                <a:latin typeface="+mn-ea"/>
                <a:hlinkClick r:id="rId4"/>
              </a:rPr>
              <a:t>http://www.playsw.or.kr/repo/bbc/171</a:t>
            </a:r>
            <a:endParaRPr lang="ko-KR" altLang="en-US" sz="1400" dirty="0">
              <a:latin typeface="+mn-ea"/>
            </a:endParaRPr>
          </a:p>
          <a:p>
            <a:endParaRPr lang="ko-KR" altLang="en-US" sz="1400" dirty="0"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코딩 교육 플랫폼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네이버의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'</a:t>
            </a:r>
            <a:r>
              <a:rPr lang="ko-KR" altLang="en-US" dirty="0" smtClean="0"/>
              <a:t>소프트웨어야 놀자</a:t>
            </a:r>
            <a:r>
              <a:rPr lang="en-US" altLang="ko-KR" dirty="0" smtClean="0"/>
              <a:t>'</a:t>
            </a:r>
          </a:p>
          <a:p>
            <a:pPr lvl="1" latinLnBrk="0"/>
            <a:r>
              <a:rPr lang="ko-KR" altLang="en-US" dirty="0" err="1"/>
              <a:t>네이버는</a:t>
            </a:r>
            <a:r>
              <a:rPr lang="ko-KR" altLang="en-US" dirty="0"/>
              <a:t> </a:t>
            </a:r>
            <a:r>
              <a:rPr lang="en-US" altLang="ko-KR" dirty="0"/>
              <a:t>2013</a:t>
            </a:r>
            <a:r>
              <a:rPr lang="ko-KR" altLang="en-US" dirty="0"/>
              <a:t>년 ‘소프트웨어야 놀자’ 개설</a:t>
            </a:r>
          </a:p>
          <a:p>
            <a:pPr lvl="1" latinLnBrk="0"/>
            <a:r>
              <a:rPr lang="ko-KR" altLang="en-US" dirty="0"/>
              <a:t>소프트웨어 지식</a:t>
            </a:r>
            <a:r>
              <a:rPr lang="en-US" altLang="ko-KR" dirty="0"/>
              <a:t>, </a:t>
            </a:r>
            <a:r>
              <a:rPr lang="ko-KR" altLang="en-US" dirty="0"/>
              <a:t>체험 중심의 강의 프로그램 제공</a:t>
            </a:r>
          </a:p>
          <a:p>
            <a:pPr lvl="1" latinLnBrk="0"/>
            <a:r>
              <a:rPr lang="en-US" altLang="ko-KR" dirty="0"/>
              <a:t>EBS</a:t>
            </a:r>
            <a:r>
              <a:rPr lang="ko-KR" altLang="en-US" dirty="0"/>
              <a:t>와 공동 제작한 ‘소프트웨어야 놀자 </a:t>
            </a:r>
            <a:r>
              <a:rPr lang="en-US" altLang="ko-KR" dirty="0"/>
              <a:t>2’</a:t>
            </a:r>
            <a:r>
              <a:rPr lang="ko-KR" altLang="en-US" dirty="0"/>
              <a:t>의 영상 </a:t>
            </a:r>
            <a:r>
              <a:rPr lang="ko-KR" altLang="en-US" dirty="0" smtClean="0"/>
              <a:t>제공 </a:t>
            </a:r>
            <a:endParaRPr lang="ko-KR" altLang="en-US" dirty="0"/>
          </a:p>
          <a:p>
            <a:pPr lvl="1" latinLnBrk="0"/>
            <a:r>
              <a:rPr lang="en-US" altLang="ko-KR" dirty="0"/>
              <a:t>‘BBC</a:t>
            </a:r>
            <a:r>
              <a:rPr lang="ko-KR" altLang="en-US" dirty="0"/>
              <a:t>와 함께 배우는 소프트웨어 기초개념’ 등 </a:t>
            </a:r>
            <a:r>
              <a:rPr lang="ko-KR" altLang="en-US" dirty="0" err="1"/>
              <a:t>콘텐츠</a:t>
            </a:r>
            <a:endParaRPr lang="ko-KR" altLang="en-US" dirty="0"/>
          </a:p>
          <a:p>
            <a:pPr lvl="1" latinLnBrk="0"/>
            <a:r>
              <a:rPr lang="ko-KR" altLang="en-US" dirty="0"/>
              <a:t>소프트웨어 관련 여러 종류의 교재 무료 다운로드</a:t>
            </a:r>
          </a:p>
          <a:p>
            <a:pPr lvl="1" latinLnBrk="0"/>
            <a:r>
              <a:rPr lang="ko-KR" altLang="en-US" dirty="0"/>
              <a:t>방과 후 소프트웨어 교실 운영</a:t>
            </a:r>
            <a:r>
              <a:rPr lang="en-US" altLang="ko-KR" dirty="0"/>
              <a:t>, </a:t>
            </a:r>
            <a:r>
              <a:rPr lang="ko-KR" altLang="en-US" dirty="0"/>
              <a:t>스크래치와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</a:p>
          <a:p>
            <a:pPr latinLnBrk="0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3장\그림3-1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14" y="4071942"/>
            <a:ext cx="2502987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작업완료\소프트웨어와컴퓨팅사고\소프트웨어와컴퓨팅사고_그림파일\3장\그림3-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2" y="4143380"/>
            <a:ext cx="2476762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7010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코딩 교육 플랫폼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 dirty="0" err="1" smtClean="0"/>
              <a:t>미래창조과학부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삼성전자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주니어소프트웨어</a:t>
            </a:r>
            <a:endParaRPr lang="en-US" altLang="ko-KR" dirty="0" smtClean="0"/>
          </a:p>
          <a:p>
            <a:pPr lvl="1" latinLnBrk="0"/>
            <a:r>
              <a:rPr lang="en-US" altLang="ko-KR" dirty="0" smtClean="0"/>
              <a:t>‘</a:t>
            </a:r>
            <a:r>
              <a:rPr lang="ko-KR" altLang="en-US" dirty="0"/>
              <a:t>소프트웨어 창의캠프’ 미래창조과학부가 운영 </a:t>
            </a:r>
          </a:p>
          <a:p>
            <a:pPr lvl="1" latinLnBrk="0"/>
            <a:r>
              <a:rPr lang="ko-KR" altLang="en-US" dirty="0" err="1"/>
              <a:t>엔트리와</a:t>
            </a:r>
            <a:r>
              <a:rPr lang="ko-KR" altLang="en-US" dirty="0"/>
              <a:t> </a:t>
            </a:r>
            <a:r>
              <a:rPr lang="ko-KR" altLang="en-US" dirty="0" err="1"/>
              <a:t>파이썬을</a:t>
            </a:r>
            <a:r>
              <a:rPr lang="ko-KR" altLang="en-US" dirty="0"/>
              <a:t> 이용하여 코딩을 가르침 </a:t>
            </a:r>
          </a:p>
          <a:p>
            <a:pPr lvl="1" latinLnBrk="0"/>
            <a:r>
              <a:rPr lang="ko-KR" altLang="en-US" dirty="0"/>
              <a:t>방학 중 초</a:t>
            </a:r>
            <a:r>
              <a:rPr lang="en-US" altLang="ko-KR" dirty="0"/>
              <a:t>·</a:t>
            </a:r>
            <a:r>
              <a:rPr lang="ko-KR" altLang="en-US" dirty="0"/>
              <a:t>중등학생 대상으로 ‘소프트웨어 창의캠프</a:t>
            </a:r>
            <a:r>
              <a:rPr lang="ko-KR" altLang="en-US" dirty="0" smtClean="0"/>
              <a:t>’</a:t>
            </a:r>
            <a:endParaRPr lang="ko-KR" altLang="en-US" dirty="0"/>
          </a:p>
          <a:p>
            <a:pPr lvl="1" latinLnBrk="0"/>
            <a:r>
              <a:rPr lang="ko-KR" altLang="en-US" dirty="0"/>
              <a:t>삼성전자 ‘주니어 소프트웨어 아카데미’ 등 운영</a:t>
            </a:r>
          </a:p>
          <a:p>
            <a:pPr lvl="1" latinLnBrk="0"/>
            <a:r>
              <a:rPr lang="ko-KR" altLang="en-US" dirty="0"/>
              <a:t>주니어 소프트웨어</a:t>
            </a:r>
            <a:r>
              <a:rPr lang="en-US" altLang="ko-KR" dirty="0"/>
              <a:t>(koreasw.org) </a:t>
            </a:r>
            <a:r>
              <a:rPr lang="ko-KR" altLang="en-US" dirty="0"/>
              <a:t>온라인 소프트웨어 </a:t>
            </a:r>
            <a:r>
              <a:rPr lang="ko-KR" altLang="en-US" dirty="0" smtClean="0"/>
              <a:t>교육</a:t>
            </a:r>
            <a:endParaRPr lang="en-US" altLang="ko-KR" dirty="0" smtClean="0"/>
          </a:p>
          <a:p>
            <a:pPr lvl="2" latinLnBrk="0"/>
            <a:r>
              <a:rPr lang="ko-KR" altLang="en-US" dirty="0" err="1" smtClean="0"/>
              <a:t>초중등학생에게</a:t>
            </a:r>
            <a:r>
              <a:rPr lang="ko-KR" altLang="en-US" dirty="0" smtClean="0"/>
              <a:t> </a:t>
            </a:r>
            <a:r>
              <a:rPr lang="ko-KR" altLang="en-US" dirty="0"/>
              <a:t>스크래치와 </a:t>
            </a:r>
            <a:r>
              <a:rPr lang="ko-KR" altLang="en-US" dirty="0" err="1"/>
              <a:t>아두이노</a:t>
            </a:r>
            <a:r>
              <a:rPr lang="ko-KR" altLang="en-US" dirty="0"/>
              <a:t> 등 무료 교육</a:t>
            </a:r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3장\그림3-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28" y="4143380"/>
            <a:ext cx="2298700" cy="178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작업완료\소프트웨어와컴퓨팅사고\소프트웨어와컴퓨팅사고_그림파일\3장\그림3-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0" y="4143380"/>
            <a:ext cx="2305050" cy="179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7511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3.3.1 </a:t>
            </a:r>
            <a:r>
              <a:rPr lang="ko-KR" altLang="en-US" dirty="0" smtClean="0"/>
              <a:t>교육용 프로그래밍 언어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교육용 프로그래밍 언어와 특징</a:t>
            </a:r>
            <a:endParaRPr lang="en-US" altLang="ko-KR" dirty="0" smtClean="0"/>
          </a:p>
          <a:p>
            <a:pPr lvl="1" latinLnBrk="0"/>
            <a:r>
              <a:rPr lang="en-US" altLang="ko-KR" dirty="0"/>
              <a:t>C</a:t>
            </a:r>
            <a:r>
              <a:rPr lang="ko-KR" altLang="en-US" dirty="0"/>
              <a:t>나 </a:t>
            </a:r>
            <a:r>
              <a:rPr lang="en-US" altLang="ko-KR" dirty="0"/>
              <a:t>Java</a:t>
            </a:r>
            <a:r>
              <a:rPr lang="ko-KR" altLang="en-US" dirty="0"/>
              <a:t>와 같은 일반 프로그래밍 언어는 구문이 복잡</a:t>
            </a:r>
          </a:p>
          <a:p>
            <a:pPr lvl="1" latinLnBrk="0"/>
            <a:r>
              <a:rPr lang="ko-KR" altLang="en-US" dirty="0" err="1"/>
              <a:t>코딩할</a:t>
            </a:r>
            <a:r>
              <a:rPr lang="ko-KR" altLang="en-US" dirty="0"/>
              <a:t> 때 세미콜론이 빠지는 등 약간의 오류에도 매우 </a:t>
            </a:r>
            <a:r>
              <a:rPr lang="ko-KR" altLang="en-US" dirty="0" err="1"/>
              <a:t>민감</a:t>
            </a:r>
            <a:endParaRPr lang="ko-KR" altLang="en-US" dirty="0"/>
          </a:p>
          <a:p>
            <a:pPr lvl="1" latinLnBrk="0"/>
            <a:r>
              <a:rPr lang="ko-KR" altLang="en-US" dirty="0"/>
              <a:t>초보자가 시행착오를 겪으며 코딩의 흥미를 잃게 하는 요인</a:t>
            </a:r>
          </a:p>
          <a:p>
            <a:pPr lvl="1" latinLnBrk="0"/>
            <a:r>
              <a:rPr lang="ko-KR" altLang="en-US" dirty="0"/>
              <a:t>스크래치나 </a:t>
            </a:r>
            <a:r>
              <a:rPr lang="ko-KR" altLang="en-US" dirty="0" err="1"/>
              <a:t>파이썬은</a:t>
            </a:r>
            <a:r>
              <a:rPr lang="ko-KR" altLang="en-US" dirty="0"/>
              <a:t> 친근하고 쉬운 교육용 프로그래밍 </a:t>
            </a:r>
            <a:r>
              <a:rPr lang="ko-KR" altLang="en-US" dirty="0" smtClean="0"/>
              <a:t>언어</a:t>
            </a:r>
            <a:endParaRPr lang="ko-KR" altLang="en-US" dirty="0"/>
          </a:p>
          <a:p>
            <a:pPr lvl="1" latinLnBrk="0"/>
            <a:r>
              <a:rPr lang="ko-KR" altLang="en-US" dirty="0"/>
              <a:t>교육용 프로그래밍 언어는 학습용으로 만들어진 언어</a:t>
            </a:r>
          </a:p>
          <a:p>
            <a:pPr lvl="1" latinLnBrk="0"/>
            <a:r>
              <a:rPr lang="ko-KR" altLang="en-US" dirty="0"/>
              <a:t>문법이 간단하거나 텍스트가 아닌 시각적인 방법을 사용</a:t>
            </a:r>
          </a:p>
          <a:p>
            <a:pPr lvl="1" latinLnBrk="0"/>
            <a:r>
              <a:rPr lang="ko-KR" altLang="en-US" dirty="0"/>
              <a:t>비전공자도 비교적 쉽게 접근하여 배울 수 있게 설계됨</a:t>
            </a:r>
          </a:p>
          <a:p>
            <a:pPr lvl="1" latinLnBrk="0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6854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교육용 프로그래밍 언어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일반 프로그래밍 언어와 교육용 프로그래밍 언어의 특징 차이</a:t>
            </a:r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3장\표3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8"/>
          <a:stretch/>
        </p:blipFill>
        <p:spPr bwMode="auto">
          <a:xfrm>
            <a:off x="223099" y="1801908"/>
            <a:ext cx="11637165" cy="361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4285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작업완료\소프트웨어와컴퓨팅사고\소프트웨어와컴퓨팅사고_그림파일\3장\그림3-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597" y="1171560"/>
            <a:ext cx="6227974" cy="562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교육용 프로그래밍 언어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268413"/>
            <a:ext cx="4301765" cy="4862512"/>
          </a:xfrm>
        </p:spPr>
        <p:txBody>
          <a:bodyPr/>
          <a:lstStyle/>
          <a:p>
            <a:pPr latinLnBrk="0"/>
            <a:r>
              <a:rPr lang="ko-KR" altLang="en-US" dirty="0" smtClean="0"/>
              <a:t>코딩 교육을 위한 다양한 도구들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스크래치와 </a:t>
            </a:r>
            <a:r>
              <a:rPr lang="ko-KR" altLang="en-US" dirty="0" err="1"/>
              <a:t>엔트리가</a:t>
            </a:r>
            <a:r>
              <a:rPr lang="ko-KR" altLang="en-US" dirty="0"/>
              <a:t> 초보자와 비전공자용으로 많이 사용됨</a:t>
            </a:r>
          </a:p>
          <a:p>
            <a:pPr lvl="1" latinLnBrk="0"/>
            <a:r>
              <a:rPr lang="en-US" altLang="ko-KR" dirty="0" err="1"/>
              <a:t>Blockly</a:t>
            </a:r>
            <a:r>
              <a:rPr lang="en-US" altLang="ko-KR" dirty="0"/>
              <a:t>, Small Basic, </a:t>
            </a:r>
            <a:r>
              <a:rPr lang="ko-KR" altLang="en-US" dirty="0" err="1"/>
              <a:t>아두이노</a:t>
            </a:r>
            <a:r>
              <a:rPr lang="en-US" altLang="ko-KR" dirty="0"/>
              <a:t>, </a:t>
            </a:r>
            <a:r>
              <a:rPr lang="ko-KR" altLang="en-US" dirty="0" err="1"/>
              <a:t>파이썬</a:t>
            </a:r>
            <a:r>
              <a:rPr lang="ko-KR" altLang="en-US" dirty="0"/>
              <a:t> 등이 활용됨</a:t>
            </a:r>
            <a:endParaRPr lang="en-US" altLang="ko-KR" dirty="0"/>
          </a:p>
          <a:p>
            <a:pPr latinLnBrk="0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31109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3.3.2 </a:t>
            </a:r>
            <a:r>
              <a:rPr lang="ko-KR" altLang="en-US" dirty="0" smtClean="0"/>
              <a:t>스크래치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엔트리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Blockly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스크래치 </a:t>
            </a:r>
            <a:r>
              <a:rPr lang="en-US" altLang="ko-KR" dirty="0" smtClean="0"/>
              <a:t>(</a:t>
            </a:r>
            <a:r>
              <a:rPr lang="en-US" altLang="ko-KR" dirty="0" smtClean="0">
                <a:hlinkClick r:id="rId2"/>
              </a:rPr>
              <a:t>https://scratch.mit.edu</a:t>
            </a:r>
            <a:r>
              <a:rPr lang="en-US" altLang="ko-KR" dirty="0" smtClean="0"/>
              <a:t>)</a:t>
            </a:r>
          </a:p>
          <a:p>
            <a:pPr lvl="1" latinLnBrk="0"/>
            <a:r>
              <a:rPr lang="en-US" altLang="ko-KR" dirty="0"/>
              <a:t>2007</a:t>
            </a:r>
            <a:r>
              <a:rPr lang="ko-KR" altLang="en-US" dirty="0"/>
              <a:t>년 미국 </a:t>
            </a:r>
            <a:r>
              <a:rPr lang="en-US" altLang="ko-KR" dirty="0"/>
              <a:t>MIT</a:t>
            </a:r>
            <a:r>
              <a:rPr lang="ko-KR" altLang="en-US" dirty="0"/>
              <a:t>에서 어린이</a:t>
            </a:r>
            <a:r>
              <a:rPr lang="en-US" altLang="ko-KR" dirty="0"/>
              <a:t>, </a:t>
            </a:r>
            <a:r>
              <a:rPr lang="ko-KR" altLang="en-US" dirty="0"/>
              <a:t>프로그래밍 초보자용으로 개발</a:t>
            </a:r>
          </a:p>
          <a:p>
            <a:pPr lvl="1" latinLnBrk="0"/>
            <a:r>
              <a:rPr lang="ko-KR" altLang="en-US" dirty="0"/>
              <a:t>시각적 교육용 프로그래밍 언어</a:t>
            </a:r>
          </a:p>
          <a:p>
            <a:pPr lvl="1" latinLnBrk="0"/>
            <a:r>
              <a:rPr lang="ko-KR" altLang="en-US" dirty="0"/>
              <a:t>작은 명령 단위인 블록 조각을 서로 조립하여 프로그래밍</a:t>
            </a:r>
          </a:p>
          <a:p>
            <a:pPr lvl="1" latinLnBrk="0"/>
            <a:r>
              <a:rPr lang="ko-KR" altLang="en-US" dirty="0"/>
              <a:t>소리</a:t>
            </a:r>
            <a:r>
              <a:rPr lang="en-US" altLang="ko-KR" dirty="0"/>
              <a:t>, </a:t>
            </a:r>
            <a:r>
              <a:rPr lang="ko-KR" altLang="en-US" dirty="0"/>
              <a:t>동작</a:t>
            </a:r>
            <a:r>
              <a:rPr lang="en-US" altLang="ko-KR" dirty="0"/>
              <a:t>, </a:t>
            </a:r>
            <a:r>
              <a:rPr lang="ko-KR" altLang="en-US" dirty="0"/>
              <a:t>대사</a:t>
            </a:r>
            <a:r>
              <a:rPr lang="en-US" altLang="ko-KR" dirty="0"/>
              <a:t>, </a:t>
            </a:r>
            <a:r>
              <a:rPr lang="ko-KR" altLang="en-US" dirty="0"/>
              <a:t>형태</a:t>
            </a:r>
            <a:r>
              <a:rPr lang="en-US" altLang="ko-KR" dirty="0"/>
              <a:t>, </a:t>
            </a:r>
            <a:r>
              <a:rPr lang="ko-KR" altLang="en-US" dirty="0"/>
              <a:t>연산</a:t>
            </a:r>
            <a:r>
              <a:rPr lang="en-US" altLang="ko-KR" dirty="0"/>
              <a:t>, </a:t>
            </a:r>
            <a:r>
              <a:rPr lang="ko-KR" altLang="en-US" dirty="0"/>
              <a:t>변수 등 </a:t>
            </a:r>
            <a:r>
              <a:rPr lang="en-US" altLang="ko-KR" dirty="0"/>
              <a:t>8</a:t>
            </a:r>
            <a:r>
              <a:rPr lang="ko-KR" altLang="en-US" dirty="0"/>
              <a:t>개 그룹 블록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r>
              <a:rPr lang="en-US" altLang="ko-KR" dirty="0"/>
              <a:t>1</a:t>
            </a:r>
            <a:r>
              <a:rPr lang="ko-KR" altLang="en-US" dirty="0"/>
              <a:t>백여 개의 블록들을 마우스로 끌어다 연결하며 작성</a:t>
            </a:r>
          </a:p>
          <a:p>
            <a:pPr lvl="1" latinLnBrk="0"/>
            <a:r>
              <a:rPr lang="ko-KR" altLang="en-US" dirty="0"/>
              <a:t>그림</a:t>
            </a:r>
            <a:r>
              <a:rPr lang="en-US" altLang="ko-KR" dirty="0"/>
              <a:t>, </a:t>
            </a:r>
            <a:r>
              <a:rPr lang="ko-KR" altLang="en-US" dirty="0"/>
              <a:t>애니메이션</a:t>
            </a:r>
            <a:r>
              <a:rPr lang="en-US" altLang="ko-KR" dirty="0"/>
              <a:t>, </a:t>
            </a:r>
            <a:r>
              <a:rPr lang="ko-KR" altLang="en-US" dirty="0"/>
              <a:t>사운드 등 다양한 형식의 프로그램 작성</a:t>
            </a:r>
          </a:p>
          <a:p>
            <a:pPr lvl="1" latinLnBrk="0"/>
            <a:r>
              <a:rPr lang="ko-KR" altLang="en-US" dirty="0"/>
              <a:t>전 세계 청소년들이 코딩 개념을 배우는데 선풍적인 인기</a:t>
            </a:r>
          </a:p>
          <a:p>
            <a:pPr lvl="1" latinLnBrk="0"/>
            <a:r>
              <a:rPr lang="ko-KR" altLang="en-US" dirty="0"/>
              <a:t>무료 소프트웨어이며</a:t>
            </a:r>
            <a:r>
              <a:rPr lang="en-US" altLang="ko-KR" dirty="0"/>
              <a:t>, </a:t>
            </a:r>
            <a:r>
              <a:rPr lang="ko-KR" altLang="en-US" dirty="0"/>
              <a:t>주요 이용 대상은 유치원에서 대학생</a:t>
            </a:r>
          </a:p>
          <a:p>
            <a:pPr lvl="1" latinLnBrk="0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1132" y="3210710"/>
            <a:ext cx="2390782" cy="81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97481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스크래치</a:t>
            </a:r>
            <a:r>
              <a:rPr lang="en-US" altLang="ko-KR" dirty="0"/>
              <a:t>, </a:t>
            </a:r>
            <a:r>
              <a:rPr lang="ko-KR" altLang="en-US" dirty="0" err="1"/>
              <a:t>엔트리</a:t>
            </a:r>
            <a:r>
              <a:rPr lang="en-US" altLang="ko-KR" dirty="0"/>
              <a:t>, </a:t>
            </a:r>
            <a:r>
              <a:rPr lang="en-US" altLang="ko-KR" dirty="0" err="1"/>
              <a:t>Blockly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스크래치와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스크래치 모토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상상하고</a:t>
            </a:r>
            <a:r>
              <a:rPr lang="en-US" altLang="ko-KR" dirty="0"/>
              <a:t>, </a:t>
            </a:r>
            <a:r>
              <a:rPr lang="ko-KR" altLang="en-US" dirty="0"/>
              <a:t>프로그램하고</a:t>
            </a:r>
            <a:r>
              <a:rPr lang="en-US" altLang="ko-KR" dirty="0"/>
              <a:t>, </a:t>
            </a:r>
            <a:r>
              <a:rPr lang="ko-KR" altLang="en-US" dirty="0"/>
              <a:t>나누자는 모토</a:t>
            </a:r>
            <a:r>
              <a:rPr lang="en-US" altLang="ko-KR" dirty="0"/>
              <a:t>(motto)</a:t>
            </a:r>
            <a:endParaRPr lang="ko-KR" altLang="en-US" dirty="0"/>
          </a:p>
          <a:p>
            <a:pPr lvl="1" latinLnBrk="0"/>
            <a:r>
              <a:rPr lang="ko-KR" altLang="en-US" dirty="0"/>
              <a:t>코드 작성 않고도 여러 가지 코드 블록들을 끌어다 조합</a:t>
            </a:r>
          </a:p>
          <a:p>
            <a:pPr lvl="1" latinLnBrk="0"/>
            <a:r>
              <a:rPr lang="ko-KR" altLang="en-US" dirty="0"/>
              <a:t>캐릭터가 춤을 추게 하거나 스토리를 만들 수 있음</a:t>
            </a:r>
          </a:p>
          <a:p>
            <a:pPr latinLnBrk="0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3장\그림3-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427" y="2865600"/>
            <a:ext cx="5470077" cy="368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81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스크래치</a:t>
            </a:r>
            <a:r>
              <a:rPr lang="en-US" altLang="ko-KR" dirty="0"/>
              <a:t>, </a:t>
            </a:r>
            <a:r>
              <a:rPr lang="ko-KR" altLang="en-US" dirty="0" err="1"/>
              <a:t>엔트리</a:t>
            </a:r>
            <a:r>
              <a:rPr lang="en-US" altLang="ko-KR" dirty="0"/>
              <a:t>, </a:t>
            </a:r>
            <a:r>
              <a:rPr lang="en-US" altLang="ko-KR" dirty="0" err="1"/>
              <a:t>Blockly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스크래치와 작업 화면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놀이</a:t>
            </a:r>
            <a:r>
              <a:rPr lang="en-US" altLang="ko-KR" dirty="0"/>
              <a:t>, </a:t>
            </a:r>
            <a:r>
              <a:rPr lang="ko-KR" altLang="en-US" dirty="0"/>
              <a:t>자기주도 학습</a:t>
            </a:r>
            <a:r>
              <a:rPr lang="en-US" altLang="ko-KR" dirty="0"/>
              <a:t>, </a:t>
            </a:r>
            <a:r>
              <a:rPr lang="ko-KR" altLang="en-US" dirty="0"/>
              <a:t>디자인 등의 목적으로 만들어짐</a:t>
            </a:r>
          </a:p>
          <a:p>
            <a:pPr lvl="1" latinLnBrk="0"/>
            <a:r>
              <a:rPr lang="ko-KR" altLang="en-US" dirty="0"/>
              <a:t>게임</a:t>
            </a:r>
            <a:r>
              <a:rPr lang="en-US" altLang="ko-KR" dirty="0"/>
              <a:t>, </a:t>
            </a:r>
            <a:r>
              <a:rPr lang="ko-KR" altLang="en-US" dirty="0"/>
              <a:t>애니메이션</a:t>
            </a:r>
            <a:r>
              <a:rPr lang="en-US" altLang="ko-KR" dirty="0"/>
              <a:t>, </a:t>
            </a:r>
            <a:r>
              <a:rPr lang="ko-KR" altLang="en-US" dirty="0"/>
              <a:t>음악</a:t>
            </a:r>
            <a:r>
              <a:rPr lang="en-US" altLang="ko-KR" dirty="0"/>
              <a:t>, </a:t>
            </a:r>
            <a:r>
              <a:rPr lang="ko-KR" altLang="en-US" dirty="0"/>
              <a:t>미술</a:t>
            </a:r>
            <a:r>
              <a:rPr lang="en-US" altLang="ko-KR" dirty="0"/>
              <a:t>, </a:t>
            </a:r>
            <a:r>
              <a:rPr lang="ko-KR" altLang="en-US" dirty="0"/>
              <a:t>프레젠테이션 등 구현 가능</a:t>
            </a:r>
          </a:p>
          <a:p>
            <a:pPr lvl="1" latinLnBrk="0"/>
            <a:r>
              <a:rPr lang="ko-KR" altLang="en-US" dirty="0"/>
              <a:t>스크래치 작업 화면에서 원하는 게임과 애니메이션 작성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3장\그림3-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02" y="2857533"/>
            <a:ext cx="8945398" cy="387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9347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스크래치</a:t>
            </a:r>
            <a:r>
              <a:rPr lang="en-US" altLang="ko-KR" dirty="0"/>
              <a:t>, </a:t>
            </a:r>
            <a:r>
              <a:rPr lang="ko-KR" altLang="en-US" dirty="0" err="1"/>
              <a:t>엔트리</a:t>
            </a:r>
            <a:r>
              <a:rPr lang="en-US" altLang="ko-KR" dirty="0"/>
              <a:t>, </a:t>
            </a:r>
            <a:r>
              <a:rPr lang="en-US" altLang="ko-KR" dirty="0" err="1"/>
              <a:t>Blockly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스크래치와 스크래치 주니어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프로그램 작성 과정에서 수학적 개념과 컴퓨터 개념 이해 </a:t>
            </a:r>
          </a:p>
          <a:p>
            <a:pPr lvl="1" latinLnBrk="0"/>
            <a:r>
              <a:rPr lang="ko-KR" altLang="en-US" dirty="0"/>
              <a:t>창의적 사고</a:t>
            </a:r>
            <a:r>
              <a:rPr lang="en-US" altLang="ko-KR" dirty="0"/>
              <a:t>, </a:t>
            </a:r>
            <a:r>
              <a:rPr lang="ko-KR" altLang="en-US" dirty="0"/>
              <a:t>논리 추론</a:t>
            </a:r>
            <a:r>
              <a:rPr lang="en-US" altLang="ko-KR" dirty="0"/>
              <a:t>, </a:t>
            </a:r>
            <a:r>
              <a:rPr lang="ko-KR" altLang="en-US" dirty="0"/>
              <a:t>협업 능력</a:t>
            </a:r>
            <a:r>
              <a:rPr lang="en-US" altLang="ko-KR" dirty="0"/>
              <a:t>, </a:t>
            </a:r>
            <a:r>
              <a:rPr lang="ko-KR" altLang="en-US" dirty="0"/>
              <a:t>문제해결 능력 등 향상 </a:t>
            </a:r>
          </a:p>
          <a:p>
            <a:pPr lvl="1" latinLnBrk="0"/>
            <a:r>
              <a:rPr lang="ko-KR" altLang="en-US" dirty="0"/>
              <a:t>스크래치 공식 사이트는 </a:t>
            </a:r>
            <a:r>
              <a:rPr lang="en-US" altLang="ko-KR" dirty="0">
                <a:hlinkClick r:id="rId2"/>
              </a:rPr>
              <a:t>https://scratch.mit.edu/</a:t>
            </a:r>
            <a:endParaRPr lang="ko-KR" altLang="en-US" dirty="0"/>
          </a:p>
          <a:p>
            <a:pPr lvl="1" latinLnBrk="0"/>
            <a:r>
              <a:rPr lang="ko-KR" altLang="en-US" dirty="0"/>
              <a:t>자세한 사항은 부록 </a:t>
            </a:r>
            <a:r>
              <a:rPr lang="en-US" altLang="ko-KR" dirty="0"/>
              <a:t>1</a:t>
            </a:r>
            <a:r>
              <a:rPr lang="ko-KR" altLang="en-US" dirty="0"/>
              <a:t>에 나타나 있음</a:t>
            </a:r>
            <a:endParaRPr lang="en-US" altLang="ko-KR" dirty="0"/>
          </a:p>
          <a:p>
            <a:pPr lvl="1" latinLnBrk="0"/>
            <a:r>
              <a:rPr lang="en-US" altLang="ko-KR" dirty="0" smtClean="0"/>
              <a:t>5</a:t>
            </a:r>
            <a:r>
              <a:rPr lang="ko-KR" altLang="en-US" dirty="0"/>
              <a:t>∼</a:t>
            </a:r>
            <a:r>
              <a:rPr lang="en-US" altLang="ko-KR" dirty="0"/>
              <a:t>7</a:t>
            </a:r>
            <a:r>
              <a:rPr lang="ko-KR" altLang="en-US" dirty="0"/>
              <a:t>세 어린이를 위한 스크래치 주니어</a:t>
            </a:r>
            <a:r>
              <a:rPr lang="en-US" altLang="ko-KR" dirty="0"/>
              <a:t>(scratch Jr.)</a:t>
            </a:r>
            <a:endParaRPr lang="ko-KR" altLang="en-US" dirty="0"/>
          </a:p>
          <a:p>
            <a:pPr lvl="1" latinLnBrk="0"/>
            <a:r>
              <a:rPr lang="ko-KR" altLang="en-US" dirty="0"/>
              <a:t>스크래치보다 블록이나 문자의 수가 더 적음</a:t>
            </a:r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3장\그림3-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76" y="3929066"/>
            <a:ext cx="6879234" cy="291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69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529" y="4104587"/>
            <a:ext cx="3038573" cy="21851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중앙연산처리 </a:t>
            </a:r>
            <a:r>
              <a:rPr lang="ko-KR" altLang="en-US" dirty="0"/>
              <a:t>장치</a:t>
            </a:r>
            <a:r>
              <a:rPr lang="en-US" altLang="ko-KR" dirty="0"/>
              <a:t>(</a:t>
            </a:r>
            <a:r>
              <a:rPr lang="en-US" altLang="ko-KR" dirty="0" smtClean="0"/>
              <a:t>CPU </a:t>
            </a:r>
            <a:r>
              <a:rPr lang="ko-KR" altLang="en-US" dirty="0" smtClean="0"/>
              <a:t>또는 프로세서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중앙처리 장치는 </a:t>
            </a:r>
            <a:r>
              <a:rPr lang="ko-KR" altLang="en-US" dirty="0" smtClean="0"/>
              <a:t>컴퓨터의 두뇌에 해당함</a:t>
            </a:r>
            <a:endParaRPr lang="ko-KR" altLang="en-US" dirty="0"/>
          </a:p>
          <a:p>
            <a:r>
              <a:rPr lang="ko-KR" altLang="en-US" dirty="0"/>
              <a:t>통상 </a:t>
            </a:r>
            <a:r>
              <a:rPr lang="en-US" altLang="ko-KR" dirty="0" smtClean="0"/>
              <a:t>CPU (Central Processing Unit)</a:t>
            </a:r>
            <a:r>
              <a:rPr lang="ko-KR" altLang="en-US" dirty="0" smtClean="0"/>
              <a:t>라고 부름</a:t>
            </a:r>
            <a:endParaRPr lang="en-US" altLang="ko-KR" dirty="0" smtClean="0"/>
          </a:p>
          <a:p>
            <a:r>
              <a:rPr lang="en-US" altLang="ko-KR" dirty="0" smtClean="0"/>
              <a:t>CPU</a:t>
            </a:r>
            <a:r>
              <a:rPr lang="ko-KR" altLang="en-US" dirty="0" smtClean="0"/>
              <a:t>가 하는 일은 주로 입력장치로부터 정보를 </a:t>
            </a:r>
            <a:r>
              <a:rPr lang="ko-KR" altLang="en-US" dirty="0" err="1" smtClean="0"/>
              <a:t>건네받아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정보를 사용해서 처리하고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결과를 출력장치를 통해 사용자에게 전달하는 것</a:t>
            </a:r>
            <a:endParaRPr lang="ko-KR" altLang="en-US" dirty="0"/>
          </a:p>
          <a:p>
            <a:r>
              <a:rPr lang="ko-KR" altLang="en-US" dirty="0" smtClean="0"/>
              <a:t>다시 말해 소프트웨어를 구성하는 명령어들을 실행시키는 장치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05" y="4024211"/>
            <a:ext cx="2315993" cy="22541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208" y="4032654"/>
            <a:ext cx="2303283" cy="231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969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스크래치</a:t>
            </a:r>
            <a:r>
              <a:rPr lang="en-US" altLang="ko-KR" dirty="0"/>
              <a:t>, </a:t>
            </a:r>
            <a:r>
              <a:rPr lang="ko-KR" altLang="en-US" dirty="0" err="1"/>
              <a:t>엔트리</a:t>
            </a:r>
            <a:r>
              <a:rPr lang="en-US" altLang="ko-KR" dirty="0"/>
              <a:t>, </a:t>
            </a:r>
            <a:r>
              <a:rPr lang="en-US" altLang="ko-KR" dirty="0" err="1"/>
              <a:t>Blockly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 dirty="0" err="1" smtClean="0"/>
              <a:t>엔트리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(https://playentry.org)</a:t>
            </a:r>
          </a:p>
          <a:p>
            <a:pPr lvl="1" latinLnBrk="0"/>
            <a:r>
              <a:rPr lang="en-US" altLang="ko-KR" dirty="0"/>
              <a:t>2013</a:t>
            </a:r>
            <a:r>
              <a:rPr lang="ko-KR" altLang="en-US" dirty="0"/>
              <a:t>년 우리나라의 </a:t>
            </a:r>
            <a:r>
              <a:rPr lang="ko-KR" altLang="en-US" dirty="0" err="1"/>
              <a:t>엔트리교육연구소에서</a:t>
            </a:r>
            <a:r>
              <a:rPr lang="ko-KR" altLang="en-US" dirty="0"/>
              <a:t> 개발</a:t>
            </a:r>
          </a:p>
          <a:p>
            <a:pPr lvl="1" latinLnBrk="0"/>
            <a:r>
              <a:rPr lang="ko-KR" altLang="en-US" dirty="0"/>
              <a:t>소프트웨어 교육용 무료 비영리 교육 플랫폼</a:t>
            </a:r>
          </a:p>
          <a:p>
            <a:pPr lvl="1" latinLnBrk="0"/>
            <a:r>
              <a:rPr lang="ko-KR" altLang="en-US" dirty="0"/>
              <a:t>초보자를 위한 코딩 교육용 프로그래밍 언어</a:t>
            </a:r>
          </a:p>
          <a:p>
            <a:pPr lvl="1" latinLnBrk="0"/>
            <a:r>
              <a:rPr lang="ko-KR" altLang="en-US" dirty="0"/>
              <a:t>사용 방법은 스크래치 언어와 매우 유사</a:t>
            </a:r>
          </a:p>
          <a:p>
            <a:pPr lvl="1" latinLnBrk="0"/>
            <a:r>
              <a:rPr lang="ko-KR" altLang="en-US" dirty="0"/>
              <a:t>온라인으로 블록 게임처럼 마우스 드래그 방식</a:t>
            </a:r>
          </a:p>
          <a:p>
            <a:pPr latinLnBrk="0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2" descr="D:\작업완료\소프트웨어와컴퓨팅사고\소프트웨어와컴퓨팅사고_그림파일\3장\그림3-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661" y="2009752"/>
            <a:ext cx="4997123" cy="423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2630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스크래치</a:t>
            </a:r>
            <a:r>
              <a:rPr lang="en-US" altLang="ko-KR" dirty="0"/>
              <a:t>, </a:t>
            </a:r>
            <a:r>
              <a:rPr lang="ko-KR" altLang="en-US" dirty="0" err="1"/>
              <a:t>엔트리</a:t>
            </a:r>
            <a:r>
              <a:rPr lang="en-US" altLang="ko-KR" dirty="0"/>
              <a:t>, </a:t>
            </a:r>
            <a:r>
              <a:rPr lang="en-US" altLang="ko-KR" dirty="0" err="1"/>
              <a:t>Blockly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엔트리와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엔트리의</a:t>
            </a:r>
            <a:r>
              <a:rPr lang="ko-KR" altLang="en-US" dirty="0" smtClean="0"/>
              <a:t> 활용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동영상 강의 무료 제공</a:t>
            </a:r>
          </a:p>
          <a:p>
            <a:pPr lvl="1" latinLnBrk="0"/>
            <a:r>
              <a:rPr lang="ko-KR" altLang="en-US" dirty="0"/>
              <a:t>교재와 교사용 지도서 등 교육 자료도 배포</a:t>
            </a:r>
          </a:p>
          <a:p>
            <a:pPr lvl="1" latinLnBrk="0"/>
            <a:r>
              <a:rPr lang="ko-KR" altLang="en-US" dirty="0"/>
              <a:t>초등학교 소프트웨어 교육 선도학교에서 다수 활용 </a:t>
            </a:r>
          </a:p>
          <a:p>
            <a:pPr lvl="1" latinLnBrk="0"/>
            <a:r>
              <a:rPr lang="ko-KR" altLang="en-US" dirty="0" err="1"/>
              <a:t>엔트리를</a:t>
            </a:r>
            <a:r>
              <a:rPr lang="ko-KR" altLang="en-US" dirty="0"/>
              <a:t> 이용하여 아이들과 곰이 개울을 건너는 장면</a:t>
            </a:r>
          </a:p>
          <a:p>
            <a:pPr lvl="2"/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3장\그림3-2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081" y="3271006"/>
            <a:ext cx="4765681" cy="356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2855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스크래치</a:t>
            </a:r>
            <a:r>
              <a:rPr lang="en-US" altLang="ko-KR" dirty="0"/>
              <a:t>, </a:t>
            </a:r>
            <a:r>
              <a:rPr lang="ko-KR" altLang="en-US" dirty="0" err="1"/>
              <a:t>엔트리</a:t>
            </a:r>
            <a:r>
              <a:rPr lang="en-US" altLang="ko-KR" dirty="0"/>
              <a:t>, </a:t>
            </a:r>
            <a:r>
              <a:rPr lang="en-US" altLang="ko-KR" dirty="0" err="1"/>
              <a:t>Blockly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블록클리</a:t>
            </a:r>
            <a:r>
              <a:rPr lang="en-US" altLang="ko-KR" dirty="0" smtClean="0"/>
              <a:t>(</a:t>
            </a:r>
            <a:r>
              <a:rPr lang="en-US" altLang="ko-KR" dirty="0" smtClean="0">
                <a:hlinkClick r:id="rId2"/>
              </a:rPr>
              <a:t>https://developers.google.com/blockly</a:t>
            </a:r>
            <a:r>
              <a:rPr lang="en-US" altLang="ko-KR" dirty="0" smtClean="0"/>
              <a:t>)</a:t>
            </a:r>
          </a:p>
          <a:p>
            <a:pPr lvl="1" latinLnBrk="0"/>
            <a:r>
              <a:rPr lang="en-US" altLang="ko-KR" dirty="0"/>
              <a:t>2012</a:t>
            </a:r>
            <a:r>
              <a:rPr lang="ko-KR" altLang="en-US" dirty="0"/>
              <a:t>년 </a:t>
            </a:r>
            <a:r>
              <a:rPr lang="ko-KR" altLang="en-US" dirty="0" err="1"/>
              <a:t>구글</a:t>
            </a:r>
            <a:r>
              <a:rPr lang="ko-KR" altLang="en-US" dirty="0"/>
              <a:t> 개발</a:t>
            </a:r>
            <a:r>
              <a:rPr lang="en-US" altLang="ko-KR" dirty="0"/>
              <a:t>, </a:t>
            </a:r>
            <a:r>
              <a:rPr lang="ko-KR" altLang="en-US" dirty="0"/>
              <a:t>웹 기반 블록 형태의 </a:t>
            </a:r>
            <a:r>
              <a:rPr lang="ko-KR" altLang="en-US" dirty="0" err="1"/>
              <a:t>비주얼</a:t>
            </a:r>
            <a:r>
              <a:rPr lang="ko-KR" altLang="en-US" dirty="0"/>
              <a:t> 언어</a:t>
            </a:r>
          </a:p>
          <a:p>
            <a:pPr lvl="1" latinLnBrk="0"/>
            <a:r>
              <a:rPr lang="ko-KR" altLang="en-US" dirty="0"/>
              <a:t>프로그램의 사용자 인터페이스는 </a:t>
            </a:r>
            <a:r>
              <a:rPr lang="ko-KR" altLang="en-US" dirty="0" err="1"/>
              <a:t>툴박스</a:t>
            </a:r>
            <a:r>
              <a:rPr lang="en-US" altLang="ko-KR" dirty="0"/>
              <a:t>(toolbox)</a:t>
            </a:r>
            <a:r>
              <a:rPr lang="ko-KR" altLang="en-US" dirty="0"/>
              <a:t>로 이루어짐</a:t>
            </a:r>
          </a:p>
          <a:p>
            <a:pPr lvl="1" latinLnBrk="0"/>
            <a:r>
              <a:rPr lang="ko-KR" altLang="en-US" dirty="0"/>
              <a:t>여러 가지 면에서 스크래치와 유사한 점이 많음</a:t>
            </a:r>
          </a:p>
          <a:p>
            <a:pPr lvl="1" latinLnBrk="0"/>
            <a:r>
              <a:rPr lang="ko-KR" altLang="en-US" dirty="0"/>
              <a:t>다양한 예제를 통해 퍼즐</a:t>
            </a:r>
            <a:r>
              <a:rPr lang="en-US" altLang="ko-KR" dirty="0"/>
              <a:t>, </a:t>
            </a:r>
            <a:r>
              <a:rPr lang="ko-KR" altLang="en-US" dirty="0"/>
              <a:t>미로</a:t>
            </a:r>
            <a:r>
              <a:rPr lang="en-US" altLang="ko-KR" dirty="0"/>
              <a:t>, </a:t>
            </a:r>
            <a:r>
              <a:rPr lang="ko-KR" altLang="en-US" dirty="0"/>
              <a:t>거북이 길 찾기 등 구현</a:t>
            </a:r>
          </a:p>
          <a:p>
            <a:pPr lvl="1" latinLnBrk="0"/>
            <a:r>
              <a:rPr lang="en-US" altLang="ko-KR" dirty="0" err="1"/>
              <a:t>Javascript</a:t>
            </a:r>
            <a:r>
              <a:rPr lang="ko-KR" altLang="en-US" dirty="0"/>
              <a:t>를 기반으로 직접 텍스트 기반 실습 가능</a:t>
            </a:r>
          </a:p>
          <a:p>
            <a:pPr lvl="1" latinLnBrk="0"/>
            <a:r>
              <a:rPr lang="ko-KR" altLang="en-US" dirty="0"/>
              <a:t>일반 프로그래밍 언어에 쉽게 적응하도록 도와주는 특성</a:t>
            </a:r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3장\그림3-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46" y="3933847"/>
            <a:ext cx="6216616" cy="28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4480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3.3.3 Small Basic,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파이썬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스몰 베이직</a:t>
            </a:r>
            <a:r>
              <a:rPr lang="en-US" altLang="ko-KR" dirty="0" smtClean="0"/>
              <a:t>(Small Basic)</a:t>
            </a:r>
          </a:p>
          <a:p>
            <a:pPr lvl="1" latinLnBrk="0"/>
            <a:r>
              <a:rPr lang="en-US" altLang="ko-KR" dirty="0"/>
              <a:t>2008</a:t>
            </a:r>
            <a:r>
              <a:rPr lang="ko-KR" altLang="en-US" dirty="0"/>
              <a:t>년 마이크로소프트에서 개발</a:t>
            </a:r>
          </a:p>
          <a:p>
            <a:pPr lvl="1" latinLnBrk="0"/>
            <a:r>
              <a:rPr lang="en-US" altLang="ko-KR" dirty="0"/>
              <a:t>Basic </a:t>
            </a:r>
            <a:r>
              <a:rPr lang="ko-KR" altLang="en-US" dirty="0"/>
              <a:t>언어를 쉽게 배울 수 있도록 교육용으로 개량</a:t>
            </a:r>
          </a:p>
          <a:p>
            <a:pPr lvl="1" latinLnBrk="0"/>
            <a:r>
              <a:rPr lang="ko-KR" altLang="en-US" dirty="0"/>
              <a:t>스크래치와 달리 텍스트 기반 프로그래밍 언어</a:t>
            </a:r>
          </a:p>
          <a:p>
            <a:pPr lvl="1" latinLnBrk="0"/>
            <a:r>
              <a:rPr lang="ko-KR" altLang="en-US" dirty="0"/>
              <a:t>초보자도 쉽게 접근할 수 있음</a:t>
            </a:r>
          </a:p>
          <a:p>
            <a:pPr lvl="1" latinLnBrk="0"/>
            <a:r>
              <a:rPr lang="ko-KR" altLang="en-US" dirty="0"/>
              <a:t>일반 프로그래밍 언어를 배울 수 있도록 도와줌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3장\그림3-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744" y="3487225"/>
            <a:ext cx="6795331" cy="340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1771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Small Basic, </a:t>
            </a:r>
            <a:r>
              <a:rPr lang="ko-KR" altLang="en-US" dirty="0" err="1"/>
              <a:t>아두이노</a:t>
            </a:r>
            <a:r>
              <a:rPr lang="en-US" altLang="ko-KR" dirty="0"/>
              <a:t>, </a:t>
            </a:r>
            <a:r>
              <a:rPr lang="ko-KR" altLang="en-US" dirty="0" err="1"/>
              <a:t>파이썬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아두이노</a:t>
            </a:r>
            <a:r>
              <a:rPr lang="en-US" altLang="ko-KR" dirty="0" smtClean="0"/>
              <a:t>(</a:t>
            </a:r>
            <a:r>
              <a:rPr lang="en-US" altLang="ko-KR" dirty="0" smtClean="0">
                <a:hlinkClick r:id="rId2"/>
              </a:rPr>
              <a:t>https://www.arduino.cc</a:t>
            </a:r>
            <a:r>
              <a:rPr lang="en-US" altLang="ko-KR" dirty="0" smtClean="0"/>
              <a:t>)</a:t>
            </a:r>
          </a:p>
          <a:p>
            <a:pPr lvl="1" latinLnBrk="0"/>
            <a:r>
              <a:rPr lang="ko-KR" altLang="en-US" dirty="0"/>
              <a:t>마이크로 보드와 같은 하드웨어를 조절하는 코딩 도구</a:t>
            </a:r>
          </a:p>
          <a:p>
            <a:pPr lvl="1" latinLnBrk="0"/>
            <a:r>
              <a:rPr lang="ko-KR" altLang="en-US" dirty="0"/>
              <a:t>여러 장치들을 결합하여 다양한 제작물을 만들어 낼 수 있음 </a:t>
            </a:r>
          </a:p>
          <a:p>
            <a:pPr lvl="1" latinLnBrk="0"/>
            <a:r>
              <a:rPr lang="ko-KR" altLang="en-US" dirty="0"/>
              <a:t>단일 보드 및 개방형 프로그램</a:t>
            </a:r>
          </a:p>
          <a:p>
            <a:pPr lvl="1" latinLnBrk="0"/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en-US" altLang="ko-KR" dirty="0"/>
              <a:t>5</a:t>
            </a:r>
            <a:r>
              <a:rPr lang="ko-KR" altLang="en-US" dirty="0"/>
              <a:t>초 동안 켜지는 간단한 샘플을 실행한 모습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3장\그림3-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489" y="3278964"/>
            <a:ext cx="7089903" cy="327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6100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Small Basic, </a:t>
            </a:r>
            <a:r>
              <a:rPr lang="ko-KR" altLang="en-US" dirty="0" err="1"/>
              <a:t>아두이노</a:t>
            </a:r>
            <a:r>
              <a:rPr lang="en-US" altLang="ko-KR" dirty="0"/>
              <a:t>, </a:t>
            </a:r>
            <a:r>
              <a:rPr lang="ko-KR" altLang="en-US" dirty="0" err="1"/>
              <a:t>파이썬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아두이노의</a:t>
            </a:r>
            <a:r>
              <a:rPr lang="ko-KR" altLang="en-US" dirty="0" smtClean="0"/>
              <a:t> 구성과 활용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다양한 용도로 조립할 수 있는 </a:t>
            </a:r>
            <a:r>
              <a:rPr lang="ko-KR" altLang="en-US" dirty="0" err="1"/>
              <a:t>모듈형</a:t>
            </a:r>
            <a:r>
              <a:rPr lang="ko-KR" altLang="en-US" dirty="0"/>
              <a:t> 기판으로 구성됨</a:t>
            </a:r>
          </a:p>
          <a:p>
            <a:pPr lvl="1" latinLnBrk="0"/>
            <a:r>
              <a:rPr lang="ko-KR" altLang="en-US" dirty="0"/>
              <a:t>마이크로 </a:t>
            </a:r>
            <a:r>
              <a:rPr lang="ko-KR" altLang="en-US" dirty="0" smtClean="0"/>
              <a:t>프로세서 </a:t>
            </a:r>
            <a:r>
              <a:rPr lang="ko-KR" altLang="en-US" dirty="0"/>
              <a:t>탑재 보드와 개발 툴을 제공</a:t>
            </a:r>
          </a:p>
          <a:p>
            <a:pPr lvl="1" latinLnBrk="0"/>
            <a:r>
              <a:rPr lang="ko-KR" altLang="en-US" dirty="0"/>
              <a:t>소프트웨어를 통해 로봇이나 자동차를 원하는 대로 조정</a:t>
            </a:r>
          </a:p>
        </p:txBody>
      </p:sp>
      <p:pic>
        <p:nvPicPr>
          <p:cNvPr id="4" name="Picture 2" descr="D:\작업완료\소프트웨어와컴퓨팅사고\소프트웨어와컴퓨팅사고_그림파일\3장\그림3-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379" y="2782191"/>
            <a:ext cx="8340739" cy="356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6711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Small Basic, </a:t>
            </a:r>
            <a:r>
              <a:rPr lang="ko-KR" altLang="en-US" dirty="0" err="1"/>
              <a:t>아두이노</a:t>
            </a:r>
            <a:r>
              <a:rPr lang="en-US" altLang="ko-KR" dirty="0"/>
              <a:t>, </a:t>
            </a:r>
            <a:r>
              <a:rPr lang="ko-KR" altLang="en-US" dirty="0" err="1"/>
              <a:t>파이썬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en-US" altLang="ko-KR" dirty="0" smtClean="0"/>
              <a:t>(</a:t>
            </a:r>
            <a:r>
              <a:rPr lang="en-US" altLang="ko-KR" dirty="0" smtClean="0">
                <a:hlinkClick r:id="rId2"/>
              </a:rPr>
              <a:t>https://www.python.org</a:t>
            </a:r>
            <a:r>
              <a:rPr lang="en-US" altLang="ko-KR" dirty="0" smtClean="0"/>
              <a:t>)</a:t>
            </a:r>
          </a:p>
          <a:p>
            <a:pPr lvl="1" latinLnBrk="0"/>
            <a:r>
              <a:rPr lang="en-US" altLang="ko-KR" dirty="0"/>
              <a:t>1991</a:t>
            </a:r>
            <a:r>
              <a:rPr lang="ko-KR" altLang="en-US" dirty="0"/>
              <a:t>년 귀도 반 </a:t>
            </a:r>
            <a:r>
              <a:rPr lang="ko-KR" altLang="en-US" dirty="0" err="1"/>
              <a:t>로섬</a:t>
            </a:r>
            <a:r>
              <a:rPr lang="en-US" altLang="ko-KR" dirty="0"/>
              <a:t>(Guido van Rossum)</a:t>
            </a:r>
            <a:r>
              <a:rPr lang="ko-KR" altLang="en-US" dirty="0"/>
              <a:t>이 개발</a:t>
            </a:r>
          </a:p>
          <a:p>
            <a:pPr lvl="1" latinLnBrk="0"/>
            <a:r>
              <a:rPr lang="ko-KR" altLang="en-US" dirty="0" err="1"/>
              <a:t>파이썬</a:t>
            </a:r>
            <a:r>
              <a:rPr lang="en-US" altLang="ko-KR" dirty="0"/>
              <a:t>(Python)</a:t>
            </a:r>
            <a:r>
              <a:rPr lang="ko-KR" altLang="en-US" dirty="0"/>
              <a:t>은 고급 프로그래밍 언어</a:t>
            </a:r>
          </a:p>
          <a:p>
            <a:pPr lvl="1" latinLnBrk="0"/>
            <a:r>
              <a:rPr lang="ko-KR" altLang="en-US" dirty="0"/>
              <a:t>비영리의 </a:t>
            </a:r>
            <a:r>
              <a:rPr lang="ko-KR" altLang="en-US" dirty="0" err="1"/>
              <a:t>파이썬</a:t>
            </a:r>
            <a:r>
              <a:rPr lang="ko-KR" altLang="en-US" dirty="0"/>
              <a:t> 소프트웨어 재단이 관리</a:t>
            </a:r>
          </a:p>
          <a:p>
            <a:pPr lvl="1" latinLnBrk="0"/>
            <a:r>
              <a:rPr lang="ko-KR" altLang="en-US" dirty="0"/>
              <a:t>개방적이고 공동체 기반의 모델</a:t>
            </a:r>
          </a:p>
          <a:p>
            <a:pPr lvl="1" latinLnBrk="0"/>
            <a:r>
              <a:rPr lang="ko-KR" altLang="en-US" dirty="0"/>
              <a:t>어떤 값의 절대값 구하는 예와 </a:t>
            </a:r>
            <a:r>
              <a:rPr lang="ko-KR" altLang="en-US" dirty="0" err="1"/>
              <a:t>파이썬</a:t>
            </a:r>
            <a:r>
              <a:rPr lang="ko-KR" altLang="en-US" dirty="0"/>
              <a:t> 스크립트</a:t>
            </a:r>
          </a:p>
          <a:p>
            <a:pPr latinLnBrk="0"/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3장\그림3-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054" y="3699669"/>
            <a:ext cx="6651278" cy="28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5189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Small Basic, </a:t>
            </a:r>
            <a:r>
              <a:rPr lang="ko-KR" altLang="en-US" dirty="0" err="1"/>
              <a:t>아두이노</a:t>
            </a:r>
            <a:r>
              <a:rPr lang="en-US" altLang="ko-KR" dirty="0"/>
              <a:t>, </a:t>
            </a:r>
            <a:r>
              <a:rPr lang="ko-KR" altLang="en-US" dirty="0" err="1"/>
              <a:t>파이썬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</a:t>
            </a:r>
            <a:r>
              <a:rPr lang="ko-KR" altLang="en-US" dirty="0" smtClean="0"/>
              <a:t>는 절차적 언어</a:t>
            </a:r>
            <a:r>
              <a:rPr lang="en-US" altLang="ko-KR" dirty="0" smtClean="0"/>
              <a:t>, Java</a:t>
            </a:r>
            <a:r>
              <a:rPr lang="ko-KR" altLang="en-US" dirty="0" smtClean="0"/>
              <a:t>는 객체지향언어</a:t>
            </a:r>
            <a:r>
              <a:rPr lang="en-US" altLang="ko-KR" dirty="0" smtClean="0"/>
              <a:t>, Lisp</a:t>
            </a:r>
            <a:r>
              <a:rPr lang="ko-KR" altLang="en-US" dirty="0" smtClean="0"/>
              <a:t>는 함수적 언어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파이썬은</a:t>
            </a:r>
            <a:r>
              <a:rPr lang="ko-KR" altLang="en-US" dirty="0" smtClean="0"/>
              <a:t> 이 세가지 특징들을 모두 가지고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최근 </a:t>
            </a:r>
            <a:r>
              <a:rPr lang="ko-KR" altLang="en-US" dirty="0" err="1" smtClean="0"/>
              <a:t>인기있고</a:t>
            </a:r>
            <a:r>
              <a:rPr lang="ko-KR" altLang="en-US" dirty="0" smtClean="0"/>
              <a:t> 사용자가 꾸준히 증가 추세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배우기 쉽고 생산성이 높아 다양한 전공에서 사용</a:t>
            </a:r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3장\그림3-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819" y="3320870"/>
            <a:ext cx="6306441" cy="353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0131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Small Basic, </a:t>
            </a:r>
            <a:r>
              <a:rPr lang="ko-KR" altLang="en-US" dirty="0" err="1"/>
              <a:t>아두이노</a:t>
            </a:r>
            <a:r>
              <a:rPr lang="en-US" altLang="ko-KR" dirty="0"/>
              <a:t>, </a:t>
            </a:r>
            <a:r>
              <a:rPr lang="ko-KR" altLang="en-US" dirty="0" err="1"/>
              <a:t>파이썬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파이썬의</a:t>
            </a:r>
            <a:r>
              <a:rPr lang="ko-KR" altLang="en-US" dirty="0" smtClean="0"/>
              <a:t> 주요 특징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인터프리터 언어로서 실행결과를 즉석에서 확인 가능</a:t>
            </a:r>
          </a:p>
          <a:p>
            <a:pPr lvl="1" latinLnBrk="0"/>
            <a:r>
              <a:rPr lang="ko-KR" altLang="en-US" dirty="0"/>
              <a:t>일반 프로그래밍 언어들보다 문법이 비교적 간단</a:t>
            </a:r>
          </a:p>
          <a:p>
            <a:pPr lvl="1" latinLnBrk="0"/>
            <a:r>
              <a:rPr lang="ko-KR" altLang="en-US" dirty="0" smtClean="0"/>
              <a:t>함수의 </a:t>
            </a:r>
            <a:r>
              <a:rPr lang="ko-KR" altLang="en-US" dirty="0"/>
              <a:t>정의는 함수형 언어의 형태를 취하고 있음</a:t>
            </a:r>
          </a:p>
          <a:p>
            <a:pPr lvl="1" latinLnBrk="0"/>
            <a:r>
              <a:rPr lang="ko-KR" altLang="en-US" dirty="0"/>
              <a:t>문장의 끝을 표시하는 세미콜론</a:t>
            </a:r>
            <a:r>
              <a:rPr lang="en-US" altLang="ko-KR" dirty="0"/>
              <a:t>(;) </a:t>
            </a:r>
            <a:r>
              <a:rPr lang="ko-KR" altLang="en-US" dirty="0"/>
              <a:t>기호가 없음</a:t>
            </a:r>
            <a:endParaRPr lang="en-US" altLang="ko-KR" dirty="0"/>
          </a:p>
          <a:p>
            <a:pPr lvl="1" latinLnBrk="0"/>
            <a:r>
              <a:rPr lang="ko-KR" altLang="en-US" dirty="0"/>
              <a:t>들여쓰기를 사용하여 블록을 구분하는 독특한 문법 채용</a:t>
            </a:r>
          </a:p>
          <a:p>
            <a:pPr lvl="1" latinLnBrk="0"/>
            <a:r>
              <a:rPr lang="ko-KR" altLang="en-US" dirty="0"/>
              <a:t>플랫폼 독립적이며 동적 타이핑 대화형 언어</a:t>
            </a:r>
          </a:p>
          <a:p>
            <a:pPr lvl="1" latinLnBrk="0"/>
            <a:r>
              <a:rPr lang="en-US" altLang="ko-KR" dirty="0"/>
              <a:t>C</a:t>
            </a:r>
            <a:r>
              <a:rPr lang="ko-KR" altLang="en-US" dirty="0"/>
              <a:t>언어처럼 초보자들이 어려워하는 포인터 개념을 안 씀</a:t>
            </a:r>
          </a:p>
          <a:p>
            <a:pPr lvl="1" latinLnBrk="0"/>
            <a:r>
              <a:rPr lang="ko-KR" altLang="en-US" dirty="0"/>
              <a:t>사용 방법과 다양한 예를 통한 실습은 부록 </a:t>
            </a:r>
            <a:r>
              <a:rPr lang="en-US" altLang="ko-KR" dirty="0"/>
              <a:t>2</a:t>
            </a:r>
            <a:r>
              <a:rPr lang="ko-KR" altLang="en-US" dirty="0"/>
              <a:t>에 있음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6605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컴퓨터는 프로그램을 어떻게 이해할까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아래 코드는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코드로 </a:t>
            </a:r>
            <a:r>
              <a:rPr lang="en-US" altLang="ko-KR" dirty="0" smtClean="0"/>
              <a:t>1+1</a:t>
            </a:r>
            <a:r>
              <a:rPr lang="ko-KR" altLang="en-US" dirty="0" smtClean="0"/>
              <a:t>의 합을 화면에 표시하는 코드임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컴퓨터는 문자를 사람이 인지하듯 바로 인식하지 못한다고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위에서 작성한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코드는 문자 </a:t>
            </a:r>
            <a:r>
              <a:rPr lang="ko-KR" altLang="en-US" dirty="0" err="1" smtClean="0"/>
              <a:t>변환표를</a:t>
            </a:r>
            <a:r>
              <a:rPr lang="ko-KR" altLang="en-US" dirty="0" smtClean="0"/>
              <a:t> 통해 컴퓨터가 이해할 수 있는 형태의 숫자로 저장되어야 함</a:t>
            </a:r>
            <a:endParaRPr lang="en-US" altLang="ko-KR" dirty="0" smtClean="0"/>
          </a:p>
          <a:p>
            <a:r>
              <a:rPr lang="ko-KR" altLang="en-US" dirty="0" smtClean="0"/>
              <a:t>컴퓨터가 이해할 수 있는 숫자의 형태로 저장되었다고 해도 실제로 컴퓨터가 이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코드를 이해하는 것은 아님</a:t>
            </a:r>
            <a:endParaRPr lang="en-US" altLang="ko-KR" dirty="0" smtClean="0"/>
          </a:p>
          <a:p>
            <a:r>
              <a:rPr lang="ko-KR" altLang="en-US" dirty="0" smtClean="0"/>
              <a:t>컴퓨터가 이해할 수 있는 코드는 아래 코드처럼 이진수의 조합</a:t>
            </a:r>
            <a:endParaRPr lang="en-US" altLang="ko-KR" dirty="0"/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1062931" y="1716161"/>
            <a:ext cx="5469846" cy="830997"/>
          </a:xfrm>
          <a:prstGeom prst="rect">
            <a:avLst/>
          </a:prstGeom>
          <a:solidFill>
            <a:srgbClr val="E6E6E6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kumimoji="1" sz="2400">
                <a:solidFill>
                  <a:schemeClr val="tx1"/>
                </a:solidFill>
                <a:latin typeface="Book Antiqua" panose="02040602050305030304" pitchFamily="18" charset="0"/>
                <a:ea typeface="MingLiU" pitchFamily="49" charset="-120"/>
              </a:defRPr>
            </a:lvl1pPr>
            <a:lvl2pPr marL="742950" indent="-285750" latinLnBrk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MingLiU" pitchFamily="49" charset="-120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kumimoji="1" sz="2400">
                <a:solidFill>
                  <a:schemeClr val="tx1"/>
                </a:solidFill>
                <a:latin typeface="Book Antiqua" panose="02040602050305030304" pitchFamily="18" charset="0"/>
                <a:ea typeface="MingLiU" pitchFamily="49" charset="-120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1600">
                <a:solidFill>
                  <a:schemeClr val="tx1"/>
                </a:solidFill>
                <a:latin typeface="Book Antiqua" panose="02040602050305030304" pitchFamily="18" charset="0"/>
                <a:ea typeface="MingLiU" pitchFamily="49" charset="-120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kumimoji="1" sz="1600">
                <a:solidFill>
                  <a:schemeClr val="tx1"/>
                </a:solidFill>
                <a:latin typeface="Book Antiqua" panose="02040602050305030304" pitchFamily="18" charset="0"/>
                <a:ea typeface="MingLiU" pitchFamily="49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kumimoji="1" sz="1600">
                <a:solidFill>
                  <a:schemeClr val="tx1"/>
                </a:solidFill>
                <a:latin typeface="Book Antiqua" panose="02040602050305030304" pitchFamily="18" charset="0"/>
                <a:ea typeface="MingLiU" pitchFamily="49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kumimoji="1" sz="1600">
                <a:solidFill>
                  <a:schemeClr val="tx1"/>
                </a:solidFill>
                <a:latin typeface="Book Antiqua" panose="02040602050305030304" pitchFamily="18" charset="0"/>
                <a:ea typeface="MingLiU" pitchFamily="49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kumimoji="1" sz="1600">
                <a:solidFill>
                  <a:schemeClr val="tx1"/>
                </a:solidFill>
                <a:latin typeface="Book Antiqua" panose="02040602050305030304" pitchFamily="18" charset="0"/>
                <a:ea typeface="MingLiU" pitchFamily="49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kumimoji="1" sz="1600">
                <a:solidFill>
                  <a:schemeClr val="tx1"/>
                </a:solidFill>
                <a:latin typeface="Book Antiqua" panose="02040602050305030304" pitchFamily="18" charset="0"/>
                <a:ea typeface="MingLiU" pitchFamily="49" charset="-120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dirty="0" smtClean="0">
                <a:latin typeface="Consolas" panose="020B0609020204030204" pitchFamily="49" charset="0"/>
              </a:rPr>
              <a:t>sum = 1 + 1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dirty="0" smtClean="0">
                <a:latin typeface="Consolas" panose="020B0609020204030204" pitchFamily="49" charset="0"/>
              </a:rPr>
              <a:t>print(sum)</a:t>
            </a: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1062931" y="5009013"/>
            <a:ext cx="10777135" cy="1569660"/>
          </a:xfrm>
          <a:prstGeom prst="rect">
            <a:avLst/>
          </a:prstGeom>
          <a:solidFill>
            <a:srgbClr val="E6E6E6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kumimoji="1" sz="2400">
                <a:solidFill>
                  <a:schemeClr val="tx1"/>
                </a:solidFill>
                <a:latin typeface="Book Antiqua" panose="02040602050305030304" pitchFamily="18" charset="0"/>
                <a:ea typeface="MingLiU" pitchFamily="49" charset="-120"/>
              </a:defRPr>
            </a:lvl1pPr>
            <a:lvl2pPr marL="742950" indent="-285750" latinLnBrk="1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Book Antiqua" panose="02040602050305030304" pitchFamily="18" charset="0"/>
                <a:ea typeface="MingLiU" pitchFamily="49" charset="-120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kumimoji="1" sz="2400">
                <a:solidFill>
                  <a:schemeClr val="tx1"/>
                </a:solidFill>
                <a:latin typeface="Book Antiqua" panose="02040602050305030304" pitchFamily="18" charset="0"/>
                <a:ea typeface="MingLiU" pitchFamily="49" charset="-120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1600">
                <a:solidFill>
                  <a:schemeClr val="tx1"/>
                </a:solidFill>
                <a:latin typeface="Book Antiqua" panose="02040602050305030304" pitchFamily="18" charset="0"/>
                <a:ea typeface="MingLiU" pitchFamily="49" charset="-120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kumimoji="1" sz="1600">
                <a:solidFill>
                  <a:schemeClr val="tx1"/>
                </a:solidFill>
                <a:latin typeface="Book Antiqua" panose="02040602050305030304" pitchFamily="18" charset="0"/>
                <a:ea typeface="MingLiU" pitchFamily="49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kumimoji="1" sz="1600">
                <a:solidFill>
                  <a:schemeClr val="tx1"/>
                </a:solidFill>
                <a:latin typeface="Book Antiqua" panose="02040602050305030304" pitchFamily="18" charset="0"/>
                <a:ea typeface="MingLiU" pitchFamily="49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kumimoji="1" sz="1600">
                <a:solidFill>
                  <a:schemeClr val="tx1"/>
                </a:solidFill>
                <a:latin typeface="Book Antiqua" panose="02040602050305030304" pitchFamily="18" charset="0"/>
                <a:ea typeface="MingLiU" pitchFamily="49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kumimoji="1" sz="1600">
                <a:solidFill>
                  <a:schemeClr val="tx1"/>
                </a:solidFill>
                <a:latin typeface="Book Antiqua" panose="02040602050305030304" pitchFamily="18" charset="0"/>
                <a:ea typeface="MingLiU" pitchFamily="49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kumimoji="1" sz="1600">
                <a:solidFill>
                  <a:schemeClr val="tx1"/>
                </a:solidFill>
                <a:latin typeface="Book Antiqua" panose="02040602050305030304" pitchFamily="18" charset="0"/>
                <a:ea typeface="MingLiU" pitchFamily="49" charset="-120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dirty="0" smtClean="0">
                <a:latin typeface="Consolas" panose="020B0609020204030204" pitchFamily="49" charset="0"/>
              </a:rPr>
              <a:t>11001111 11111010 11101101 01001111 01000001 11010100 10111011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dirty="0" smtClean="0">
                <a:latin typeface="Consolas" panose="020B0609020204030204" pitchFamily="49" charset="0"/>
              </a:rPr>
              <a:t>00000001 01010101 10101100 11001110 10010011 10110111 11001010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dirty="0" smtClean="0">
                <a:latin typeface="Consolas" panose="020B0609020204030204" pitchFamily="49" charset="0"/>
              </a:rPr>
              <a:t>01110100 01001000 10010010 10010010 10101010 01011001 01001010</a:t>
            </a:r>
          </a:p>
          <a:p>
            <a:pPr latinLnBrk="0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dirty="0">
                <a:latin typeface="Consolas" panose="020B0609020204030204" pitchFamily="49" charset="0"/>
              </a:rPr>
              <a:t> </a:t>
            </a:r>
            <a:r>
              <a:rPr kumimoji="0" lang="en-US" altLang="ko-KR" dirty="0" smtClean="0">
                <a:latin typeface="Consolas" panose="020B0609020204030204" pitchFamily="49" charset="0"/>
              </a:rPr>
              <a:t>                           …</a:t>
            </a:r>
          </a:p>
        </p:txBody>
      </p:sp>
    </p:spTree>
    <p:extLst>
      <p:ext uri="{BB962C8B-B14F-4D97-AF65-F5344CB8AC3E}">
        <p14:creationId xmlns:p14="http://schemas.microsoft.com/office/powerpoint/2010/main" val="3633635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중앙연산처리 장치</a:t>
            </a:r>
            <a:r>
              <a:rPr lang="en-US" altLang="ko-KR" dirty="0"/>
              <a:t>(CPU </a:t>
            </a:r>
            <a:r>
              <a:rPr lang="ko-KR" altLang="en-US" dirty="0"/>
              <a:t>또는 프로세서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컴퓨터를 살 때 코어 </a:t>
            </a:r>
            <a:r>
              <a:rPr lang="en-US" altLang="ko-KR" dirty="0" smtClean="0"/>
              <a:t>2 </a:t>
            </a:r>
            <a:r>
              <a:rPr lang="ko-KR" altLang="en-US" dirty="0" err="1" smtClean="0"/>
              <a:t>듀오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쿼드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(Core 2 Duo/Quad), </a:t>
            </a:r>
            <a:r>
              <a:rPr lang="ko-KR" altLang="en-US" dirty="0" err="1" smtClean="0"/>
              <a:t>셀레론</a:t>
            </a:r>
            <a:r>
              <a:rPr lang="en-US" altLang="ko-KR" dirty="0" smtClean="0"/>
              <a:t>(Celeron), AMD </a:t>
            </a:r>
            <a:r>
              <a:rPr lang="ko-KR" altLang="en-US" dirty="0" err="1" smtClean="0"/>
              <a:t>라이젠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애슬론</a:t>
            </a:r>
            <a:r>
              <a:rPr lang="en-US" altLang="ko-KR" dirty="0" smtClean="0"/>
              <a:t>(Athlon), </a:t>
            </a:r>
            <a:r>
              <a:rPr lang="ko-KR" altLang="en-US" dirty="0" smtClean="0"/>
              <a:t>인텔 코어 </a:t>
            </a:r>
            <a:r>
              <a:rPr lang="en-US" altLang="ko-KR" dirty="0" smtClean="0"/>
              <a:t>i3/i5/i7, </a:t>
            </a:r>
            <a:r>
              <a:rPr lang="ko-KR" altLang="en-US" dirty="0" smtClean="0"/>
              <a:t>펜티엄</a:t>
            </a:r>
            <a:r>
              <a:rPr lang="en-US" altLang="ko-KR" dirty="0" smtClean="0"/>
              <a:t>(Pentium) </a:t>
            </a:r>
            <a:r>
              <a:rPr lang="ko-KR" altLang="en-US" dirty="0" smtClean="0"/>
              <a:t>등을 본 적이 있다면 이것들은 모두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의 이름</a:t>
            </a:r>
            <a:endParaRPr lang="en-US" altLang="ko-KR" dirty="0" smtClean="0"/>
          </a:p>
          <a:p>
            <a:r>
              <a:rPr lang="ko-KR" altLang="en-US" dirty="0" smtClean="0"/>
              <a:t>또한 </a:t>
            </a:r>
            <a:r>
              <a:rPr lang="en-US" altLang="ko-KR" dirty="0" smtClean="0"/>
              <a:t>2GHz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3GHz</a:t>
            </a:r>
            <a:r>
              <a:rPr lang="ko-KR" altLang="en-US" dirty="0" smtClean="0"/>
              <a:t>라는 숫자를 본 적이 있다면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이것은 </a:t>
            </a:r>
            <a:r>
              <a:rPr lang="ko-KR" altLang="en-US" dirty="0" err="1" smtClean="0"/>
              <a:t>클럭</a:t>
            </a:r>
            <a:r>
              <a:rPr lang="ko-KR" altLang="en-US" dirty="0" smtClean="0"/>
              <a:t> 주파수라고 불리는 것으로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초에 몇 번 동작하는 지를 나타냄</a:t>
            </a:r>
            <a:endParaRPr lang="en-US" altLang="ko-KR" dirty="0" smtClean="0"/>
          </a:p>
          <a:p>
            <a:r>
              <a:rPr lang="ko-KR" altLang="en-US" dirty="0" smtClean="0"/>
              <a:t>즉 </a:t>
            </a:r>
            <a:r>
              <a:rPr lang="ko-KR" altLang="en-US" dirty="0" err="1" smtClean="0"/>
              <a:t>클럭</a:t>
            </a:r>
            <a:r>
              <a:rPr lang="ko-KR" altLang="en-US" dirty="0" smtClean="0"/>
              <a:t> 주파수가 값이 큰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일수록 </a:t>
            </a:r>
            <a:r>
              <a:rPr lang="ko-KR" altLang="en-US" dirty="0" err="1" smtClean="0"/>
              <a:t>일처리가</a:t>
            </a:r>
            <a:r>
              <a:rPr lang="ko-KR" altLang="en-US" dirty="0" smtClean="0"/>
              <a:t> 빠른 컴퓨터로 생각해도 무방함</a:t>
            </a:r>
            <a:endParaRPr lang="en-US" altLang="ko-KR" dirty="0" smtClean="0"/>
          </a:p>
          <a:p>
            <a:r>
              <a:rPr lang="ko-KR" altLang="en-US" dirty="0" err="1" smtClean="0"/>
              <a:t>클럭주파수를</a:t>
            </a:r>
            <a:r>
              <a:rPr lang="ko-KR" altLang="en-US" dirty="0" smtClean="0"/>
              <a:t> 높이면 소비전력이 증가하고 발열량이 높아지므로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하나의 물리적인 </a:t>
            </a:r>
            <a:r>
              <a:rPr lang="ko-KR" altLang="en-US" dirty="0" err="1" smtClean="0"/>
              <a:t>패키징</a:t>
            </a:r>
            <a:r>
              <a:rPr lang="ko-KR" altLang="en-US" dirty="0" smtClean="0"/>
              <a:t> 안에 복수의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를 탑재함으로써 연산 속도를 높이는 구조가 나옴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멀티 코어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라고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4098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컴퓨터는 프로그램을 어떻게 이해할까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프로그래밍하는 방법은 크게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가지로 생각해볼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직접 컴퓨터가 이해할 수 있는 이진수의 조합으로 프로그래밍하는 방법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이때 이진수의 조합은 기계어라고 부름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기계어는 일반적으로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에 따라서 다르게 정해져 있으므로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컴퓨터의 기계어를 익혔다고 해도 다른 컴퓨터로 가면 달라질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사람이 기계어를 직접 배워서 작성하는 것은 비효율적임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기계어를 직접 다루지 않고 사람이 좀 더 편하게 사용할 수 있는 고급 언어들을 필요로 하게 되로 프로그램을 작성하고 이를 궁극적으로 기계어로 변환해서 실행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외국사람과 얘기할 때 상대방 언어로 변환해주는 통역가가 있는 것처럼 컴퓨터에서도 사람이 좀 더 다루기 쉬운 코드를 기계어로 번역해주는 번역기들이 존재함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파이썬</a:t>
            </a:r>
            <a:r>
              <a:rPr lang="ko-KR" altLang="en-US" dirty="0" smtClean="0"/>
              <a:t> 코드도 궁극적으로 기계어의 형태로 변환되어 실행됨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37993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컴퓨터는 </a:t>
            </a:r>
            <a:r>
              <a:rPr lang="ko-KR" altLang="en-US" dirty="0" smtClean="0"/>
              <a:t>명령문을 </a:t>
            </a:r>
            <a:r>
              <a:rPr lang="ko-KR" altLang="en-US" dirty="0"/>
              <a:t>어떻게 실행할까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컴퓨터의 메모리는 전구를 집단으로 가지고 있는 것으로 생각할 것</a:t>
            </a:r>
            <a:endParaRPr lang="en-US" altLang="ko-KR" dirty="0" smtClean="0"/>
          </a:p>
          <a:p>
            <a:r>
              <a:rPr lang="ko-KR" altLang="en-US" dirty="0" smtClean="0"/>
              <a:t>메모리에는 특정 전구의 위치를 나타내는 주소를 가지고 있음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아파트에서 동 및 호수를 나타내는 집 주소와 비슷하게 생각하면 됨</a:t>
            </a:r>
            <a:endParaRPr lang="en-US" altLang="ko-KR" dirty="0" smtClean="0"/>
          </a:p>
          <a:p>
            <a:r>
              <a:rPr lang="ko-KR" altLang="en-US" dirty="0" smtClean="0"/>
              <a:t>메모리는 보통 관리의 편의성을 위해 </a:t>
            </a:r>
            <a:r>
              <a:rPr lang="en-US" altLang="ko-KR" dirty="0" smtClean="0"/>
              <a:t>8</a:t>
            </a:r>
            <a:r>
              <a:rPr lang="ko-KR" altLang="en-US" dirty="0" smtClean="0"/>
              <a:t>비트씩 묶어 놓은 바이트 단위로 주소를 지정함</a:t>
            </a:r>
            <a:endParaRPr lang="en-US" altLang="ko-KR" dirty="0" smtClean="0"/>
          </a:p>
          <a:p>
            <a:r>
              <a:rPr lang="ko-KR" altLang="en-US" dirty="0" smtClean="0"/>
              <a:t>컴퓨터의 명령문은 모두 </a:t>
            </a:r>
            <a:r>
              <a:rPr lang="en-US" altLang="ko-KR" dirty="0" smtClean="0"/>
              <a:t>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되어 있는 부호화된 값으로 되어 있음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그런 명령문 역시 표로 만들어져 있다고 생각하면 됨 </a:t>
            </a:r>
            <a:endParaRPr lang="en-US" altLang="ko-KR" dirty="0" smtClean="0"/>
          </a:p>
          <a:p>
            <a:r>
              <a:rPr lang="ko-KR" altLang="en-US" dirty="0" smtClean="0"/>
              <a:t>메모리에는 컴퓨터에서 수행해야 하는 명령문들을 담고 있고</a:t>
            </a:r>
            <a:r>
              <a:rPr lang="en-US" altLang="ko-KR" dirty="0" smtClean="0"/>
              <a:t>, CPU</a:t>
            </a:r>
            <a:r>
              <a:rPr lang="ko-KR" altLang="en-US" dirty="0" smtClean="0"/>
              <a:t>에서는 메모리에 저장되어 있는 명령문을 가져오고 실행함</a:t>
            </a:r>
            <a:endParaRPr lang="en-US" altLang="ko-KR" dirty="0" smtClean="0"/>
          </a:p>
          <a:p>
            <a:r>
              <a:rPr lang="ko-KR" altLang="en-US" dirty="0" smtClean="0"/>
              <a:t>만약 보조 기억장치 또는 외부 장치에 정보가 있다면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먼저 메모리로 그 정보를 가져온 후에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에서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1043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 기억장치 </a:t>
            </a:r>
            <a:r>
              <a:rPr lang="en-US" altLang="ko-KR" dirty="0" smtClean="0"/>
              <a:t>(Primary Memory)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컴퓨터 내에서 기억을 담당 </a:t>
            </a:r>
            <a:endParaRPr lang="en-US" altLang="ko-KR" dirty="0" smtClean="0"/>
          </a:p>
          <a:p>
            <a:r>
              <a:rPr lang="ko-KR" altLang="en-US" dirty="0" smtClean="0"/>
              <a:t>통상 </a:t>
            </a:r>
            <a:r>
              <a:rPr lang="ko-KR" altLang="en-US" dirty="0"/>
              <a:t>메모리</a:t>
            </a:r>
            <a:r>
              <a:rPr lang="en-US" altLang="ko-KR" dirty="0"/>
              <a:t>(memory</a:t>
            </a:r>
            <a:r>
              <a:rPr lang="en-US" altLang="ko-KR" dirty="0" smtClean="0"/>
              <a:t>) </a:t>
            </a:r>
            <a:r>
              <a:rPr lang="ko-KR" altLang="en-US" dirty="0" smtClean="0"/>
              <a:t>또는 램</a:t>
            </a:r>
            <a:r>
              <a:rPr lang="en-US" altLang="ko-KR" dirty="0" smtClean="0"/>
              <a:t>(RAM) </a:t>
            </a:r>
            <a:r>
              <a:rPr lang="ko-KR" altLang="en-US" dirty="0" smtClean="0"/>
              <a:t>라고</a:t>
            </a:r>
            <a:r>
              <a:rPr lang="en-US" altLang="ko-KR" dirty="0" smtClean="0"/>
              <a:t> </a:t>
            </a:r>
            <a:r>
              <a:rPr lang="ko-KR" altLang="en-US" dirty="0"/>
              <a:t>불리는 기억 </a:t>
            </a:r>
            <a:r>
              <a:rPr lang="ko-KR" altLang="en-US" dirty="0" smtClean="0"/>
              <a:t>장치</a:t>
            </a:r>
            <a:endParaRPr lang="en-US" altLang="ko-KR" dirty="0" smtClean="0"/>
          </a:p>
          <a:p>
            <a:r>
              <a:rPr lang="ko-KR" altLang="en-US" dirty="0" smtClean="0"/>
              <a:t>실행중인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프로그램이나 처리중인 데이터를 나열해 놓은 작업대라고 가정하면 됨</a:t>
            </a:r>
            <a:endParaRPr lang="ko-KR" altLang="en-US" dirty="0"/>
          </a:p>
          <a:p>
            <a:r>
              <a:rPr lang="ko-KR" altLang="en-US" dirty="0" smtClean="0"/>
              <a:t>일반적으로 휘발성으로 만들어지며 컴퓨터 전원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사라지면 모든 내용이 사라짐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84" y="4023689"/>
            <a:ext cx="3384780" cy="22556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730" y="4023689"/>
            <a:ext cx="3022861" cy="22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34842"/>
      </p:ext>
    </p:extLst>
  </p:cSld>
  <p:clrMapOvr>
    <a:masterClrMapping/>
  </p:clrMapOvr>
</p:sld>
</file>

<file path=ppt/theme/theme1.xml><?xml version="1.0" encoding="utf-8"?>
<a:theme xmlns:a="http://schemas.openxmlformats.org/drawingml/2006/main" name="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Pct val="75000"/>
          <a:buFont typeface="Wingdings" pitchFamily="2" charset="2"/>
          <a:buChar char="•"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ook Antiqua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Pct val="75000"/>
          <a:buFont typeface="Wingdings" pitchFamily="2" charset="2"/>
          <a:buChar char="•"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ook Antiqua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lecture1-ch1</Template>
  <TotalTime>7632</TotalTime>
  <Words>4878</Words>
  <Application>Microsoft Office PowerPoint</Application>
  <PresentationFormat>와이드스크린</PresentationFormat>
  <Paragraphs>643</Paragraphs>
  <Slides>81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90" baseType="lpstr">
      <vt:lpstr>MingLiU</vt:lpstr>
      <vt:lpstr>新細明體</vt:lpstr>
      <vt:lpstr>맑은 고딕</vt:lpstr>
      <vt:lpstr>Book Antiqua</vt:lpstr>
      <vt:lpstr>Consolas</vt:lpstr>
      <vt:lpstr>Garamond</vt:lpstr>
      <vt:lpstr>Times New Roman</vt:lpstr>
      <vt:lpstr>Wingdings</vt:lpstr>
      <vt:lpstr>Level</vt:lpstr>
      <vt:lpstr>PowerPoint 프레젠테이션</vt:lpstr>
      <vt:lpstr>강의 목표</vt:lpstr>
      <vt:lpstr>소프트웨어를 받쳐주는 컴퓨터 하드웨어 구성</vt:lpstr>
      <vt:lpstr>입출력 장치</vt:lpstr>
      <vt:lpstr>입출력 장치</vt:lpstr>
      <vt:lpstr>컴퓨터 본체를 구성하는 부품</vt:lpstr>
      <vt:lpstr>중앙연산처리 장치(CPU 또는 프로세서)</vt:lpstr>
      <vt:lpstr>중앙연산처리 장치(CPU 또는 프로세서)</vt:lpstr>
      <vt:lpstr>주 기억장치 (Primary Memory)</vt:lpstr>
      <vt:lpstr>보조 기억장치(Secondary Memory)</vt:lpstr>
      <vt:lpstr>개인용 컴퓨터의 하드웨어 구성</vt:lpstr>
      <vt:lpstr>컴퓨터 하드웨어 구성</vt:lpstr>
      <vt:lpstr>1.1.2 소프트웨어의 여러 가지 분류</vt:lpstr>
      <vt:lpstr>바이오스 (BIOS-Basic Input/Output System)</vt:lpstr>
      <vt:lpstr>UEFI (Unified Extensible Firmware Interface)</vt:lpstr>
      <vt:lpstr>시스템 소프트웨어</vt:lpstr>
      <vt:lpstr>응용 소프트웨어</vt:lpstr>
      <vt:lpstr>하드웨어, 시스템 및 응용 소프트웨어</vt:lpstr>
      <vt:lpstr>소프트웨어와 하드웨어의 비중 변화</vt:lpstr>
      <vt:lpstr>운영체제 (Operating System)</vt:lpstr>
      <vt:lpstr>운영체제의 목표</vt:lpstr>
      <vt:lpstr>4.3 네트워크와 지능형 소프트웨어</vt:lpstr>
      <vt:lpstr>인터넷의 활용 사례</vt:lpstr>
      <vt:lpstr>인터넷 이용자 현황</vt:lpstr>
      <vt:lpstr>4.3.2 네트워크 소프트웨어 기술</vt:lpstr>
      <vt:lpstr>네트워크 소프트웨어 기술</vt:lpstr>
      <vt:lpstr>네트워크 소프트웨어 기술</vt:lpstr>
      <vt:lpstr>미래 지능형 소프트웨어</vt:lpstr>
      <vt:lpstr>미래 지능형 소프트웨어</vt:lpstr>
      <vt:lpstr>미래 지능형 소프트웨어</vt:lpstr>
      <vt:lpstr>컴퓨터가 동작하는 방법</vt:lpstr>
      <vt:lpstr>4.2.3 컴퓨터의 특징</vt:lpstr>
      <vt:lpstr>컴퓨터의 특징</vt:lpstr>
      <vt:lpstr>컴퓨터의 작업 방식</vt:lpstr>
      <vt:lpstr>컴퓨터의 작업 방식</vt:lpstr>
      <vt:lpstr>컴퓨터의 작업 방식</vt:lpstr>
      <vt:lpstr>컴퓨터가 잘 하는 것과 잘 못하는 것</vt:lpstr>
      <vt:lpstr>컴퓨터가 정보를 표현하는 방법</vt:lpstr>
      <vt:lpstr>컴퓨터가 정보를 표현하는 방법</vt:lpstr>
      <vt:lpstr>컴퓨터가 취급하는 크기의 단위</vt:lpstr>
      <vt:lpstr>2진수와 10진수, 16진수</vt:lpstr>
      <vt:lpstr>컴퓨터는 어떻게 문자를 이해할까?</vt:lpstr>
      <vt:lpstr>컴퓨터는 어떻게 문자를 이해할까?</vt:lpstr>
      <vt:lpstr>컴퓨터는 어떻게 문자를 이해할까?</vt:lpstr>
      <vt:lpstr>컴퓨터에서 정보 이해의 모호함</vt:lpstr>
      <vt:lpstr>컴퓨터는 프로그램을 어떻게 이해할까?</vt:lpstr>
      <vt:lpstr>3.1.1 코딩의 개념과 사회생활 능력</vt:lpstr>
      <vt:lpstr>코딩의 개념과 사회생활 능력</vt:lpstr>
      <vt:lpstr>코딩의 개념과 사회생활 능력</vt:lpstr>
      <vt:lpstr>3.1.2 코딩 교육과 중요성</vt:lpstr>
      <vt:lpstr>코딩 교육과 중요성</vt:lpstr>
      <vt:lpstr>3.1.3 코딩 교육의 주요 목적 </vt:lpstr>
      <vt:lpstr>코딩 교육의 주요 목적</vt:lpstr>
      <vt:lpstr>3.2.1 코딩 중심의 조기 컴퓨터 교육</vt:lpstr>
      <vt:lpstr>코딩 중심의 조기 컴퓨터 교육</vt:lpstr>
      <vt:lpstr>PowerPoint 프레젠테이션</vt:lpstr>
      <vt:lpstr>3.2.3 주요 코딩 교육 플랫폼</vt:lpstr>
      <vt:lpstr>주요 코딩 교육 플랫폼</vt:lpstr>
      <vt:lpstr>주요 코딩 교육 플랫폼</vt:lpstr>
      <vt:lpstr>주요 코딩 교육 플랫폼</vt:lpstr>
      <vt:lpstr>주요 코딩 교육 플랫폼</vt:lpstr>
      <vt:lpstr>주요 코딩 교육 플랫폼</vt:lpstr>
      <vt:lpstr>3.3.1 교육용 프로그래밍 언어</vt:lpstr>
      <vt:lpstr>교육용 프로그래밍 언어</vt:lpstr>
      <vt:lpstr>교육용 프로그래밍 언어</vt:lpstr>
      <vt:lpstr>3.3.2 스크래치, 엔트리, Blockly</vt:lpstr>
      <vt:lpstr>스크래치, 엔트리, Blockly</vt:lpstr>
      <vt:lpstr>스크래치, 엔트리, Blockly</vt:lpstr>
      <vt:lpstr>스크래치, 엔트리, Blockly</vt:lpstr>
      <vt:lpstr>스크래치, 엔트리, Blockly</vt:lpstr>
      <vt:lpstr>스크래치, 엔트리, Blockly</vt:lpstr>
      <vt:lpstr>스크래치, 엔트리, Blockly</vt:lpstr>
      <vt:lpstr>3.3.3 Small Basic, 아두이노, 파이썬</vt:lpstr>
      <vt:lpstr>Small Basic, 아두이노, 파이썬</vt:lpstr>
      <vt:lpstr>Small Basic, 아두이노, 파이썬</vt:lpstr>
      <vt:lpstr>Small Basic, 아두이노, 파이썬</vt:lpstr>
      <vt:lpstr>Small Basic, 아두이노, 파이썬</vt:lpstr>
      <vt:lpstr>Small Basic, 아두이노, 파이썬</vt:lpstr>
      <vt:lpstr>컴퓨터는 프로그램을 어떻게 이해할까?</vt:lpstr>
      <vt:lpstr>컴퓨터는 프로그램을 어떻게 이해할까?</vt:lpstr>
      <vt:lpstr>컴퓨터는 명령문을 어떻게 실행할까?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프로그래밍 II</dc:title>
  <dc:creator>Yongjoo Cho</dc:creator>
  <cp:lastModifiedBy>Yongjoo Cho</cp:lastModifiedBy>
  <cp:revision>1218</cp:revision>
  <dcterms:created xsi:type="dcterms:W3CDTF">2016-06-18T02:05:47Z</dcterms:created>
  <dcterms:modified xsi:type="dcterms:W3CDTF">2017-02-28T03:12:48Z</dcterms:modified>
</cp:coreProperties>
</file>